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76"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07" d="100"/>
          <a:sy n="107" d="100"/>
        </p:scale>
        <p:origin x="96" y="1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81218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ZA"/>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ZA"/>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ZA"/>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ZA"/>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ZA"/>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ZA"/>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ZA"/>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ZA"/>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ZA"/>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ZA"/>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ZA"/>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ZA"/>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ZA"/>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ZA"/>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ZA"/>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ZA"/>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ZA"/>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ZA"/>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ZA"/>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ZA"/>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pic>
        <p:nvPicPr>
          <p:cNvPr id="3" name="Image 1" descr="preencoded.png"/>
          <p:cNvPicPr>
            <a:picLocks noChangeAspect="1"/>
          </p:cNvPicPr>
          <p:nvPr/>
        </p:nvPicPr>
        <p:blipFill>
          <a:blip r:embed="rId4"/>
          <a:stretch>
            <a:fillRect/>
          </a:stretch>
        </p:blipFill>
        <p:spPr>
          <a:xfrm>
            <a:off x="4143347" y="572393"/>
            <a:ext cx="857250" cy="857250"/>
          </a:xfrm>
          <a:prstGeom prst="rect">
            <a:avLst/>
          </a:prstGeom>
        </p:spPr>
      </p:pic>
      <p:sp>
        <p:nvSpPr>
          <p:cNvPr id="4" name="Text 0"/>
          <p:cNvSpPr/>
          <p:nvPr/>
        </p:nvSpPr>
        <p:spPr>
          <a:xfrm>
            <a:off x="1562472" y="1643955"/>
            <a:ext cx="6019028" cy="1050131"/>
          </a:xfrm>
          <a:prstGeom prst="rect">
            <a:avLst/>
          </a:prstGeom>
          <a:noFill/>
          <a:ln/>
        </p:spPr>
        <p:txBody>
          <a:bodyPr wrap="square" lIns="0" tIns="0" rIns="0" bIns="0" rtlCol="0" anchor="t">
            <a:spAutoFit/>
          </a:bodyPr>
          <a:lstStyle/>
          <a:p>
            <a:pPr marL="0" indent="0" algn="ctr">
              <a:lnSpc>
                <a:spcPts val="3600"/>
              </a:lnSpc>
              <a:buNone/>
            </a:pPr>
            <a:r>
              <a:rPr lang="en-US" sz="2755" b="1" kern="0" spc="2" dirty="0">
                <a:solidFill>
                  <a:srgbClr val="FFFFFF"/>
                </a:solidFill>
              </a:rPr>
              <a:t>Operational Excellence
&amp; Digital Transformation</a:t>
            </a:r>
            <a:endParaRPr lang="en-US" sz="2755" dirty="0"/>
          </a:p>
        </p:txBody>
      </p:sp>
      <p:sp>
        <p:nvSpPr>
          <p:cNvPr id="5" name="Text 1"/>
          <p:cNvSpPr/>
          <p:nvPr/>
        </p:nvSpPr>
        <p:spPr>
          <a:xfrm>
            <a:off x="3183043" y="2801243"/>
            <a:ext cx="2777858" cy="312539"/>
          </a:xfrm>
          <a:prstGeom prst="rect">
            <a:avLst/>
          </a:prstGeom>
          <a:noFill/>
          <a:ln/>
        </p:spPr>
        <p:txBody>
          <a:bodyPr wrap="none" lIns="0" tIns="0" rIns="0" bIns="0" rtlCol="0" anchor="t">
            <a:spAutoFit/>
          </a:bodyPr>
          <a:lstStyle/>
          <a:p>
            <a:pPr marL="0" indent="0" algn="ctr">
              <a:lnSpc>
                <a:spcPts val="2200"/>
              </a:lnSpc>
              <a:buNone/>
            </a:pPr>
            <a:r>
              <a:rPr lang="en-US" sz="1704" kern="0" spc="1" dirty="0">
                <a:solidFill>
                  <a:srgbClr val="D4AF37"/>
                </a:solidFill>
              </a:rPr>
              <a:t>Strategic Roadmap 2026</a:t>
            </a:r>
            <a:endParaRPr lang="en-US" sz="1704" dirty="0"/>
          </a:p>
        </p:txBody>
      </p:sp>
      <p:sp>
        <p:nvSpPr>
          <p:cNvPr id="6" name="Text 2"/>
          <p:cNvSpPr/>
          <p:nvPr/>
        </p:nvSpPr>
        <p:spPr>
          <a:xfrm>
            <a:off x="3491982" y="3978176"/>
            <a:ext cx="2160008" cy="194667"/>
          </a:xfrm>
          <a:prstGeom prst="rect">
            <a:avLst/>
          </a:prstGeom>
          <a:noFill/>
          <a:ln/>
        </p:spPr>
        <p:txBody>
          <a:bodyPr wrap="none" lIns="0" tIns="0" rIns="0" bIns="0" rtlCol="0" anchor="t">
            <a:spAutoFit/>
          </a:bodyPr>
          <a:lstStyle/>
          <a:p>
            <a:pPr marL="0" indent="0" algn="ctr">
              <a:lnSpc>
                <a:spcPts val="1400"/>
              </a:lnSpc>
              <a:buNone/>
            </a:pPr>
            <a:r>
              <a:rPr lang="en-US" sz="987" b="1" dirty="0">
                <a:solidFill>
                  <a:srgbClr val="FFFFFF"/>
                </a:solidFill>
              </a:rPr>
              <a:t>Prepared by: Bongani Khumalo</a:t>
            </a:r>
            <a:endParaRPr lang="en-US" sz="987" dirty="0"/>
          </a:p>
        </p:txBody>
      </p:sp>
      <p:sp>
        <p:nvSpPr>
          <p:cNvPr id="7" name="Text 3"/>
          <p:cNvSpPr/>
          <p:nvPr/>
        </p:nvSpPr>
        <p:spPr>
          <a:xfrm>
            <a:off x="3491982" y="4208562"/>
            <a:ext cx="2160008" cy="155377"/>
          </a:xfrm>
          <a:prstGeom prst="rect">
            <a:avLst/>
          </a:prstGeom>
          <a:noFill/>
          <a:ln/>
        </p:spPr>
        <p:txBody>
          <a:bodyPr wrap="none" lIns="0" tIns="0" rIns="0" bIns="0" rtlCol="0" anchor="t">
            <a:spAutoFit/>
          </a:bodyPr>
          <a:lstStyle/>
          <a:p>
            <a:pPr marL="0" indent="0" algn="ctr">
              <a:lnSpc>
                <a:spcPts val="1100"/>
              </a:lnSpc>
              <a:buNone/>
            </a:pPr>
            <a:r>
              <a:rPr lang="en-US" sz="784" b="1" dirty="0">
                <a:solidFill>
                  <a:srgbClr val="D4AF37"/>
                </a:solidFill>
              </a:rPr>
              <a:t>ICT Department</a:t>
            </a:r>
            <a:endParaRPr lang="en-US" sz="784" dirty="0"/>
          </a:p>
        </p:txBody>
      </p:sp>
      <p:sp>
        <p:nvSpPr>
          <p:cNvPr id="8" name="Text 4"/>
          <p:cNvSpPr/>
          <p:nvPr/>
        </p:nvSpPr>
        <p:spPr>
          <a:xfrm>
            <a:off x="3491982" y="4435376"/>
            <a:ext cx="2160008" cy="135731"/>
          </a:xfrm>
          <a:prstGeom prst="rect">
            <a:avLst/>
          </a:prstGeom>
          <a:noFill/>
          <a:ln/>
        </p:spPr>
        <p:txBody>
          <a:bodyPr wrap="none" lIns="0" tIns="0" rIns="0" bIns="0" rtlCol="0" anchor="t">
            <a:spAutoFit/>
          </a:bodyPr>
          <a:lstStyle/>
          <a:p>
            <a:pPr marL="0" indent="0" algn="ctr">
              <a:lnSpc>
                <a:spcPts val="900"/>
              </a:lnSpc>
              <a:buNone/>
            </a:pPr>
            <a:r>
              <a:rPr lang="en-US" sz="727" dirty="0">
                <a:solidFill>
                  <a:srgbClr val="E0E0E0"/>
                </a:solidFill>
              </a:rPr>
              <a:t>January 23, 2026</a:t>
            </a:r>
            <a:endParaRPr lang="en-US" sz="72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571500" y="428625"/>
            <a:ext cx="3407569" cy="1226939"/>
          </a:xfrm>
          <a:prstGeom prst="rect">
            <a:avLst/>
          </a:prstGeom>
          <a:noFill/>
          <a:ln/>
        </p:spPr>
        <p:txBody>
          <a:bodyPr wrap="square" lIns="0" tIns="0" rIns="0" bIns="0" rtlCol="0" anchor="t">
            <a:spAutoFit/>
          </a:bodyPr>
          <a:lstStyle/>
          <a:p>
            <a:pPr marL="0" indent="0" algn="l">
              <a:lnSpc>
                <a:spcPts val="2800"/>
              </a:lnSpc>
              <a:buNone/>
            </a:pPr>
            <a:r>
              <a:rPr lang="en-US" sz="2121" b="1" dirty="0">
                <a:solidFill>
                  <a:srgbClr val="B03A2E"/>
                </a:solidFill>
              </a:rPr>
              <a:t>Operational Challenge: Private Funerals</a:t>
            </a:r>
            <a:endParaRPr lang="en-US" sz="2121" dirty="0"/>
          </a:p>
        </p:txBody>
      </p:sp>
      <p:sp>
        <p:nvSpPr>
          <p:cNvPr id="4" name="Text 1"/>
          <p:cNvSpPr/>
          <p:nvPr/>
        </p:nvSpPr>
        <p:spPr>
          <a:xfrm>
            <a:off x="571500" y="1727002"/>
            <a:ext cx="3407569" cy="355402"/>
          </a:xfrm>
          <a:prstGeom prst="rect">
            <a:avLst/>
          </a:prstGeom>
          <a:noFill/>
          <a:ln/>
        </p:spPr>
        <p:txBody>
          <a:bodyPr wrap="square" lIns="0" tIns="0" rIns="0" bIns="127508" rtlCol="0" anchor="t">
            <a:spAutoFit/>
          </a:bodyPr>
          <a:lstStyle/>
          <a:p>
            <a:pPr marL="0" indent="0" algn="l">
              <a:lnSpc>
                <a:spcPts val="1600"/>
              </a:lnSpc>
              <a:buNone/>
            </a:pPr>
            <a:r>
              <a:rPr lang="en-US" sz="1269" dirty="0">
                <a:solidFill>
                  <a:srgbClr val="D4AF37"/>
                </a:solidFill>
              </a:rPr>
              <a:t>Managing Complexity in Bespoke Services</a:t>
            </a:r>
            <a:endParaRPr lang="en-US" sz="1269" dirty="0"/>
          </a:p>
        </p:txBody>
      </p:sp>
      <p:sp>
        <p:nvSpPr>
          <p:cNvPr id="5" name="Text 2"/>
          <p:cNvSpPr/>
          <p:nvPr/>
        </p:nvSpPr>
        <p:spPr>
          <a:xfrm>
            <a:off x="571500" y="2296716"/>
            <a:ext cx="3407569" cy="822871"/>
          </a:xfrm>
          <a:prstGeom prst="rect">
            <a:avLst/>
          </a:prstGeom>
          <a:noFill/>
          <a:ln/>
        </p:spPr>
        <p:txBody>
          <a:bodyPr wrap="square" lIns="0" tIns="0" rIns="0" bIns="0" rtlCol="0" anchor="t">
            <a:spAutoFit/>
          </a:bodyPr>
          <a:lstStyle/>
          <a:p>
            <a:pPr marL="0" indent="0" algn="just">
              <a:lnSpc>
                <a:spcPts val="1600"/>
              </a:lnSpc>
              <a:buNone/>
            </a:pPr>
            <a:r>
              <a:rPr lang="en-US" sz="942" dirty="0">
                <a:solidFill>
                  <a:srgbClr val="34495E"/>
                </a:solidFill>
              </a:rPr>
              <a:t>Private funerals represent a high-value segment but introduce significant operational complexity. These services often require bespoke arrangements, from specialized catering to custom tent setups.</a:t>
            </a:r>
            <a:endParaRPr lang="en-US" sz="942" dirty="0"/>
          </a:p>
        </p:txBody>
      </p:sp>
      <p:sp>
        <p:nvSpPr>
          <p:cNvPr id="6" name="Text 3"/>
          <p:cNvSpPr/>
          <p:nvPr/>
        </p:nvSpPr>
        <p:spPr>
          <a:xfrm>
            <a:off x="571500" y="3262461"/>
            <a:ext cx="3407569" cy="822871"/>
          </a:xfrm>
          <a:prstGeom prst="rect">
            <a:avLst/>
          </a:prstGeom>
          <a:noFill/>
          <a:ln/>
        </p:spPr>
        <p:txBody>
          <a:bodyPr wrap="square" lIns="0" tIns="0" rIns="0" bIns="0" rtlCol="0" anchor="t">
            <a:spAutoFit/>
          </a:bodyPr>
          <a:lstStyle/>
          <a:p>
            <a:pPr marL="0" indent="0" algn="just">
              <a:lnSpc>
                <a:spcPts val="1600"/>
              </a:lnSpc>
              <a:buNone/>
            </a:pPr>
            <a:r>
              <a:rPr lang="en-US" sz="942" dirty="0">
                <a:solidFill>
                  <a:srgbClr val="34495E"/>
                </a:solidFill>
              </a:rPr>
              <a:t>Current standard operating procedures are often strained by these unique requirements, leading to manual workarounds that increase the risk of service delivery errors.</a:t>
            </a:r>
            <a:endParaRPr lang="en-US" sz="942" dirty="0"/>
          </a:p>
        </p:txBody>
      </p:sp>
      <p:sp>
        <p:nvSpPr>
          <p:cNvPr id="7" name="Shape 4"/>
          <p:cNvSpPr/>
          <p:nvPr/>
        </p:nvSpPr>
        <p:spPr>
          <a:xfrm>
            <a:off x="571500" y="4371082"/>
            <a:ext cx="3407569" cy="635794"/>
          </a:xfrm>
          <a:prstGeom prst="rect">
            <a:avLst/>
          </a:prstGeom>
          <a:solidFill>
            <a:srgbClr val="FEF9E7"/>
          </a:solidFill>
          <a:ln/>
        </p:spPr>
        <p:txBody>
          <a:bodyPr/>
          <a:lstStyle/>
          <a:p>
            <a:endParaRPr lang="en-ZA"/>
          </a:p>
        </p:txBody>
      </p:sp>
      <p:sp>
        <p:nvSpPr>
          <p:cNvPr id="8" name="Shape 5"/>
          <p:cNvSpPr/>
          <p:nvPr/>
        </p:nvSpPr>
        <p:spPr>
          <a:xfrm>
            <a:off x="571500" y="4371082"/>
            <a:ext cx="35719" cy="635794"/>
          </a:xfrm>
          <a:prstGeom prst="rect">
            <a:avLst/>
          </a:prstGeom>
          <a:solidFill>
            <a:srgbClr val="B03A2E"/>
          </a:solidFill>
          <a:ln/>
        </p:spPr>
        <p:txBody>
          <a:bodyPr/>
          <a:lstStyle/>
          <a:p>
            <a:endParaRPr lang="en-ZA"/>
          </a:p>
        </p:txBody>
      </p:sp>
      <p:sp>
        <p:nvSpPr>
          <p:cNvPr id="9" name="Text 6"/>
          <p:cNvSpPr/>
          <p:nvPr/>
        </p:nvSpPr>
        <p:spPr>
          <a:xfrm>
            <a:off x="714375" y="4513957"/>
            <a:ext cx="3121819" cy="350044"/>
          </a:xfrm>
          <a:prstGeom prst="rect">
            <a:avLst/>
          </a:prstGeom>
          <a:noFill/>
          <a:ln/>
        </p:spPr>
        <p:txBody>
          <a:bodyPr wrap="square" lIns="0" tIns="0" rIns="0" bIns="0" rtlCol="0" anchor="t">
            <a:spAutoFit/>
          </a:bodyPr>
          <a:lstStyle/>
          <a:p>
            <a:pPr marL="0" indent="0" algn="l">
              <a:lnSpc>
                <a:spcPts val="1200"/>
              </a:lnSpc>
              <a:buNone/>
            </a:pPr>
            <a:r>
              <a:rPr lang="en-US" sz="885" b="1" i="1" dirty="0">
                <a:solidFill>
                  <a:srgbClr val="B03A2E"/>
                </a:solidFill>
              </a:rPr>
              <a:t>"Standardization must not come at the cost of personalization. We need flexible frameworks."</a:t>
            </a:r>
            <a:endParaRPr lang="en-US" sz="885" dirty="0"/>
          </a:p>
        </p:txBody>
      </p:sp>
      <p:sp>
        <p:nvSpPr>
          <p:cNvPr id="10" name="Shape 7"/>
          <p:cNvSpPr/>
          <p:nvPr/>
        </p:nvSpPr>
        <p:spPr>
          <a:xfrm>
            <a:off x="4407694" y="1185416"/>
            <a:ext cx="4164806" cy="2857500"/>
          </a:xfrm>
          <a:prstGeom prst="rect">
            <a:avLst/>
          </a:prstGeom>
          <a:solidFill>
            <a:srgbClr val="FFFFFF"/>
          </a:solidFill>
          <a:ln w="27432">
            <a:solidFill>
              <a:srgbClr val="D4AF37"/>
            </a:solidFill>
            <a:prstDash val="solid"/>
          </a:ln>
        </p:spPr>
        <p:txBody>
          <a:bodyPr/>
          <a:lstStyle/>
          <a:p>
            <a:endParaRPr lang="en-ZA"/>
          </a:p>
        </p:txBody>
      </p:sp>
      <p:pic>
        <p:nvPicPr>
          <p:cNvPr id="11" name="Image 1" descr="preencoded.png"/>
          <p:cNvPicPr>
            <a:picLocks noChangeAspect="1"/>
          </p:cNvPicPr>
          <p:nvPr/>
        </p:nvPicPr>
        <p:blipFill>
          <a:blip r:embed="rId4"/>
          <a:stretch>
            <a:fillRect/>
          </a:stretch>
        </p:blipFill>
        <p:spPr>
          <a:xfrm>
            <a:off x="4443413" y="1221135"/>
            <a:ext cx="4093369" cy="2786063"/>
          </a:xfrm>
          <a:prstGeom prst="rect">
            <a:avLst/>
          </a:prstGeom>
        </p:spPr>
      </p:pic>
      <p:sp>
        <p:nvSpPr>
          <p:cNvPr id="12" name="Text 8"/>
          <p:cNvSpPr/>
          <p:nvPr/>
        </p:nvSpPr>
        <p:spPr>
          <a:xfrm>
            <a:off x="5253224" y="4114354"/>
            <a:ext cx="2473719" cy="135731"/>
          </a:xfrm>
          <a:prstGeom prst="rect">
            <a:avLst/>
          </a:prstGeom>
          <a:noFill/>
          <a:ln/>
        </p:spPr>
        <p:txBody>
          <a:bodyPr wrap="none" lIns="0" tIns="0" rIns="0" bIns="0" rtlCol="0" anchor="t">
            <a:spAutoFit/>
          </a:bodyPr>
          <a:lstStyle/>
          <a:p>
            <a:pPr marL="0" indent="0" algn="ctr">
              <a:lnSpc>
                <a:spcPts val="900"/>
              </a:lnSpc>
              <a:buNone/>
            </a:pPr>
            <a:r>
              <a:rPr lang="en-US" sz="727" i="1" dirty="0">
                <a:solidFill>
                  <a:srgbClr val="7F8C8D"/>
                </a:solidFill>
              </a:rPr>
              <a:t>Figure 3: High-touch service delivery for private funerals</a:t>
            </a:r>
            <a:endParaRPr lang="en-US" sz="727"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571500" y="428625"/>
            <a:ext cx="3786188" cy="817959"/>
          </a:xfrm>
          <a:prstGeom prst="rect">
            <a:avLst/>
          </a:prstGeom>
          <a:noFill/>
          <a:ln/>
        </p:spPr>
        <p:txBody>
          <a:bodyPr wrap="square" lIns="0" tIns="0" rIns="0" bIns="0" rtlCol="0" anchor="t">
            <a:spAutoFit/>
          </a:bodyPr>
          <a:lstStyle/>
          <a:p>
            <a:pPr marL="0" indent="0" algn="l">
              <a:lnSpc>
                <a:spcPts val="2800"/>
              </a:lnSpc>
              <a:buNone/>
            </a:pPr>
            <a:r>
              <a:rPr lang="en-US" sz="2121" b="1" dirty="0">
                <a:solidFill>
                  <a:srgbClr val="B03A2E"/>
                </a:solidFill>
              </a:rPr>
              <a:t>Infrastructure Gap: Data Security</a:t>
            </a:r>
            <a:endParaRPr lang="en-US" sz="2121" dirty="0"/>
          </a:p>
        </p:txBody>
      </p:sp>
      <p:sp>
        <p:nvSpPr>
          <p:cNvPr id="4" name="Text 1"/>
          <p:cNvSpPr/>
          <p:nvPr/>
        </p:nvSpPr>
        <p:spPr>
          <a:xfrm>
            <a:off x="571500" y="1318022"/>
            <a:ext cx="3786188" cy="355402"/>
          </a:xfrm>
          <a:prstGeom prst="rect">
            <a:avLst/>
          </a:prstGeom>
          <a:noFill/>
          <a:ln/>
        </p:spPr>
        <p:txBody>
          <a:bodyPr wrap="square" lIns="0" tIns="0" rIns="0" bIns="127508" rtlCol="0" anchor="t">
            <a:spAutoFit/>
          </a:bodyPr>
          <a:lstStyle/>
          <a:p>
            <a:pPr marL="0" indent="0" algn="l">
              <a:lnSpc>
                <a:spcPts val="1600"/>
              </a:lnSpc>
              <a:buNone/>
            </a:pPr>
            <a:r>
              <a:rPr lang="en-US" sz="1269" dirty="0">
                <a:solidFill>
                  <a:srgbClr val="D4AF37"/>
                </a:solidFill>
              </a:rPr>
              <a:t>Protecting Sensitive Client Information</a:t>
            </a:r>
            <a:endParaRPr lang="en-US" sz="1269" dirty="0"/>
          </a:p>
        </p:txBody>
      </p:sp>
      <p:sp>
        <p:nvSpPr>
          <p:cNvPr id="5" name="Text 2"/>
          <p:cNvSpPr/>
          <p:nvPr/>
        </p:nvSpPr>
        <p:spPr>
          <a:xfrm>
            <a:off x="571500" y="1887736"/>
            <a:ext cx="3786188" cy="822871"/>
          </a:xfrm>
          <a:prstGeom prst="rect">
            <a:avLst/>
          </a:prstGeom>
          <a:noFill/>
          <a:ln/>
        </p:spPr>
        <p:txBody>
          <a:bodyPr wrap="square" lIns="0" tIns="0" rIns="0" bIns="0" rtlCol="0" anchor="t">
            <a:spAutoFit/>
          </a:bodyPr>
          <a:lstStyle/>
          <a:p>
            <a:pPr marL="0" indent="0" algn="just">
              <a:lnSpc>
                <a:spcPts val="1600"/>
              </a:lnSpc>
              <a:buNone/>
            </a:pPr>
            <a:r>
              <a:rPr lang="en-US" sz="942" dirty="0">
                <a:solidFill>
                  <a:srgbClr val="34495E"/>
                </a:solidFill>
              </a:rPr>
              <a:t>A significant vulnerability exists in the current handling of system access. The practice of sharing passwords and using generic accounts compromises the integrity of the entire digital platform.</a:t>
            </a:r>
            <a:endParaRPr lang="en-US" sz="942" dirty="0"/>
          </a:p>
        </p:txBody>
      </p:sp>
      <p:sp>
        <p:nvSpPr>
          <p:cNvPr id="6" name="Text 3"/>
          <p:cNvSpPr/>
          <p:nvPr/>
        </p:nvSpPr>
        <p:spPr>
          <a:xfrm>
            <a:off x="571500" y="2853482"/>
            <a:ext cx="3786188" cy="617153"/>
          </a:xfrm>
          <a:prstGeom prst="rect">
            <a:avLst/>
          </a:prstGeom>
          <a:noFill/>
          <a:ln/>
        </p:spPr>
        <p:txBody>
          <a:bodyPr wrap="square" lIns="0" tIns="0" rIns="0" bIns="0" rtlCol="0" anchor="t">
            <a:spAutoFit/>
          </a:bodyPr>
          <a:lstStyle/>
          <a:p>
            <a:pPr marL="0" indent="0" algn="just">
              <a:lnSpc>
                <a:spcPts val="1600"/>
              </a:lnSpc>
              <a:buNone/>
            </a:pPr>
            <a:r>
              <a:rPr lang="en-US" sz="942" dirty="0">
                <a:solidFill>
                  <a:srgbClr val="34495E"/>
                </a:solidFill>
              </a:rPr>
              <a:t>Without individual user accountability, it is impossible to trace errors or unauthorized changes to their source, leaving the organization exposed to internal and external threats.</a:t>
            </a:r>
            <a:endParaRPr lang="en-US" sz="942" dirty="0"/>
          </a:p>
        </p:txBody>
      </p:sp>
      <p:sp>
        <p:nvSpPr>
          <p:cNvPr id="7" name="Shape 4"/>
          <p:cNvSpPr/>
          <p:nvPr/>
        </p:nvSpPr>
        <p:spPr>
          <a:xfrm>
            <a:off x="4786313" y="596782"/>
            <a:ext cx="3786188" cy="830461"/>
          </a:xfrm>
          <a:prstGeom prst="rect">
            <a:avLst/>
          </a:prstGeom>
          <a:solidFill>
            <a:srgbClr val="FFFFFF"/>
          </a:solidFill>
          <a:ln/>
        </p:spPr>
        <p:txBody>
          <a:bodyPr/>
          <a:lstStyle/>
          <a:p>
            <a:endParaRPr lang="en-ZA"/>
          </a:p>
        </p:txBody>
      </p:sp>
      <p:sp>
        <p:nvSpPr>
          <p:cNvPr id="8" name="Shape 5"/>
          <p:cNvSpPr/>
          <p:nvPr/>
        </p:nvSpPr>
        <p:spPr>
          <a:xfrm>
            <a:off x="4786313" y="596782"/>
            <a:ext cx="3786188" cy="7144"/>
          </a:xfrm>
          <a:prstGeom prst="rect">
            <a:avLst/>
          </a:prstGeom>
          <a:solidFill>
            <a:srgbClr val="E0E0E0"/>
          </a:solidFill>
          <a:ln/>
        </p:spPr>
        <p:txBody>
          <a:bodyPr/>
          <a:lstStyle/>
          <a:p>
            <a:endParaRPr lang="en-ZA"/>
          </a:p>
        </p:txBody>
      </p:sp>
      <p:sp>
        <p:nvSpPr>
          <p:cNvPr id="9" name="Shape 6"/>
          <p:cNvSpPr/>
          <p:nvPr/>
        </p:nvSpPr>
        <p:spPr>
          <a:xfrm>
            <a:off x="8565356" y="596782"/>
            <a:ext cx="7144" cy="830461"/>
          </a:xfrm>
          <a:prstGeom prst="rect">
            <a:avLst/>
          </a:prstGeom>
          <a:solidFill>
            <a:srgbClr val="E0E0E0"/>
          </a:solidFill>
          <a:ln/>
        </p:spPr>
        <p:txBody>
          <a:bodyPr/>
          <a:lstStyle/>
          <a:p>
            <a:endParaRPr lang="en-ZA"/>
          </a:p>
        </p:txBody>
      </p:sp>
      <p:sp>
        <p:nvSpPr>
          <p:cNvPr id="10" name="Shape 7"/>
          <p:cNvSpPr/>
          <p:nvPr/>
        </p:nvSpPr>
        <p:spPr>
          <a:xfrm>
            <a:off x="4786313" y="1420099"/>
            <a:ext cx="3786188" cy="7144"/>
          </a:xfrm>
          <a:prstGeom prst="rect">
            <a:avLst/>
          </a:prstGeom>
          <a:solidFill>
            <a:srgbClr val="E0E0E0"/>
          </a:solidFill>
          <a:ln/>
        </p:spPr>
        <p:txBody>
          <a:bodyPr/>
          <a:lstStyle/>
          <a:p>
            <a:endParaRPr lang="en-ZA"/>
          </a:p>
        </p:txBody>
      </p:sp>
      <p:sp>
        <p:nvSpPr>
          <p:cNvPr id="11" name="Shape 8"/>
          <p:cNvSpPr/>
          <p:nvPr/>
        </p:nvSpPr>
        <p:spPr>
          <a:xfrm>
            <a:off x="4786313" y="596782"/>
            <a:ext cx="42863" cy="830461"/>
          </a:xfrm>
          <a:prstGeom prst="rect">
            <a:avLst/>
          </a:prstGeom>
          <a:solidFill>
            <a:srgbClr val="B03A2E"/>
          </a:solidFill>
          <a:ln/>
        </p:spPr>
        <p:txBody>
          <a:bodyPr/>
          <a:lstStyle/>
          <a:p>
            <a:endParaRPr lang="en-ZA"/>
          </a:p>
        </p:txBody>
      </p:sp>
      <p:sp>
        <p:nvSpPr>
          <p:cNvPr id="12" name="Shape 9"/>
          <p:cNvSpPr/>
          <p:nvPr/>
        </p:nvSpPr>
        <p:spPr>
          <a:xfrm>
            <a:off x="4929188" y="833419"/>
            <a:ext cx="357188" cy="357188"/>
          </a:xfrm>
          <a:prstGeom prst="rect">
            <a:avLst/>
          </a:prstGeom>
          <a:solidFill>
            <a:srgbClr val="B03A2E"/>
          </a:solidFill>
          <a:ln/>
        </p:spPr>
        <p:txBody>
          <a:bodyPr/>
          <a:lstStyle/>
          <a:p>
            <a:endParaRPr lang="en-ZA"/>
          </a:p>
        </p:txBody>
      </p:sp>
      <p:pic>
        <p:nvPicPr>
          <p:cNvPr id="13" name="Image 1" descr="preencoded.png"/>
          <p:cNvPicPr>
            <a:picLocks noChangeAspect="1"/>
          </p:cNvPicPr>
          <p:nvPr/>
        </p:nvPicPr>
        <p:blipFill>
          <a:blip r:embed="rId4"/>
          <a:stretch>
            <a:fillRect/>
          </a:stretch>
        </p:blipFill>
        <p:spPr>
          <a:xfrm>
            <a:off x="5036344" y="940575"/>
            <a:ext cx="142875" cy="142875"/>
          </a:xfrm>
          <a:prstGeom prst="rect">
            <a:avLst/>
          </a:prstGeom>
        </p:spPr>
      </p:pic>
      <p:sp>
        <p:nvSpPr>
          <p:cNvPr id="14" name="Text 10"/>
          <p:cNvSpPr/>
          <p:nvPr/>
        </p:nvSpPr>
        <p:spPr>
          <a:xfrm>
            <a:off x="5429250" y="746801"/>
            <a:ext cx="3000375" cy="194667"/>
          </a:xfrm>
          <a:prstGeom prst="rect">
            <a:avLst/>
          </a:prstGeom>
          <a:noFill/>
          <a:ln/>
        </p:spPr>
        <p:txBody>
          <a:bodyPr wrap="none" lIns="0" tIns="0" rIns="0" bIns="0" rtlCol="0" anchor="t">
            <a:spAutoFit/>
          </a:bodyPr>
          <a:lstStyle/>
          <a:p>
            <a:pPr marL="0" indent="0" algn="l">
              <a:lnSpc>
                <a:spcPts val="1400"/>
              </a:lnSpc>
              <a:buNone/>
            </a:pPr>
            <a:r>
              <a:rPr lang="en-US" sz="987" b="1" dirty="0">
                <a:solidFill>
                  <a:srgbClr val="2C3E50"/>
                </a:solidFill>
              </a:rPr>
              <a:t>Shared Credentials</a:t>
            </a:r>
            <a:endParaRPr lang="en-US" sz="987" dirty="0"/>
          </a:p>
        </p:txBody>
      </p:sp>
      <p:sp>
        <p:nvSpPr>
          <p:cNvPr id="15" name="Text 11"/>
          <p:cNvSpPr/>
          <p:nvPr/>
        </p:nvSpPr>
        <p:spPr>
          <a:xfrm>
            <a:off x="5429250" y="977187"/>
            <a:ext cx="3000375" cy="300038"/>
          </a:xfrm>
          <a:prstGeom prst="rect">
            <a:avLst/>
          </a:prstGeom>
          <a:noFill/>
          <a:ln/>
        </p:spPr>
        <p:txBody>
          <a:bodyPr wrap="square" lIns="0" tIns="0" rIns="0" bIns="0" rtlCol="0" anchor="t">
            <a:spAutoFit/>
          </a:bodyPr>
          <a:lstStyle/>
          <a:p>
            <a:pPr marL="0" indent="0" algn="just">
              <a:lnSpc>
                <a:spcPts val="1200"/>
              </a:lnSpc>
              <a:buNone/>
            </a:pPr>
            <a:r>
              <a:rPr lang="en-US" sz="780" dirty="0">
                <a:solidFill>
                  <a:srgbClr val="7F8C8D"/>
                </a:solidFill>
              </a:rPr>
              <a:t>Multiple staff members using the same login details prevents individual accountability.</a:t>
            </a:r>
            <a:endParaRPr lang="en-US" sz="780" dirty="0"/>
          </a:p>
        </p:txBody>
      </p:sp>
      <p:sp>
        <p:nvSpPr>
          <p:cNvPr id="16" name="Shape 12"/>
          <p:cNvSpPr/>
          <p:nvPr/>
        </p:nvSpPr>
        <p:spPr>
          <a:xfrm>
            <a:off x="4786313" y="1598693"/>
            <a:ext cx="3786188" cy="830461"/>
          </a:xfrm>
          <a:prstGeom prst="rect">
            <a:avLst/>
          </a:prstGeom>
          <a:solidFill>
            <a:srgbClr val="FFFFFF"/>
          </a:solidFill>
          <a:ln/>
        </p:spPr>
        <p:txBody>
          <a:bodyPr/>
          <a:lstStyle/>
          <a:p>
            <a:endParaRPr lang="en-ZA"/>
          </a:p>
        </p:txBody>
      </p:sp>
      <p:sp>
        <p:nvSpPr>
          <p:cNvPr id="17" name="Shape 13"/>
          <p:cNvSpPr/>
          <p:nvPr/>
        </p:nvSpPr>
        <p:spPr>
          <a:xfrm>
            <a:off x="4786313" y="1598693"/>
            <a:ext cx="3786188" cy="7144"/>
          </a:xfrm>
          <a:prstGeom prst="rect">
            <a:avLst/>
          </a:prstGeom>
          <a:solidFill>
            <a:srgbClr val="E0E0E0"/>
          </a:solidFill>
          <a:ln/>
        </p:spPr>
        <p:txBody>
          <a:bodyPr/>
          <a:lstStyle/>
          <a:p>
            <a:endParaRPr lang="en-ZA"/>
          </a:p>
        </p:txBody>
      </p:sp>
      <p:sp>
        <p:nvSpPr>
          <p:cNvPr id="18" name="Shape 14"/>
          <p:cNvSpPr/>
          <p:nvPr/>
        </p:nvSpPr>
        <p:spPr>
          <a:xfrm>
            <a:off x="8565356" y="1598693"/>
            <a:ext cx="7144" cy="830461"/>
          </a:xfrm>
          <a:prstGeom prst="rect">
            <a:avLst/>
          </a:prstGeom>
          <a:solidFill>
            <a:srgbClr val="E0E0E0"/>
          </a:solidFill>
          <a:ln/>
        </p:spPr>
        <p:txBody>
          <a:bodyPr/>
          <a:lstStyle/>
          <a:p>
            <a:endParaRPr lang="en-ZA"/>
          </a:p>
        </p:txBody>
      </p:sp>
      <p:sp>
        <p:nvSpPr>
          <p:cNvPr id="19" name="Shape 15"/>
          <p:cNvSpPr/>
          <p:nvPr/>
        </p:nvSpPr>
        <p:spPr>
          <a:xfrm>
            <a:off x="4786313" y="2422010"/>
            <a:ext cx="3786188" cy="7144"/>
          </a:xfrm>
          <a:prstGeom prst="rect">
            <a:avLst/>
          </a:prstGeom>
          <a:solidFill>
            <a:srgbClr val="E0E0E0"/>
          </a:solidFill>
          <a:ln/>
        </p:spPr>
        <p:txBody>
          <a:bodyPr/>
          <a:lstStyle/>
          <a:p>
            <a:endParaRPr lang="en-ZA"/>
          </a:p>
        </p:txBody>
      </p:sp>
      <p:sp>
        <p:nvSpPr>
          <p:cNvPr id="20" name="Shape 16"/>
          <p:cNvSpPr/>
          <p:nvPr/>
        </p:nvSpPr>
        <p:spPr>
          <a:xfrm>
            <a:off x="4786313" y="1598693"/>
            <a:ext cx="42863" cy="830461"/>
          </a:xfrm>
          <a:prstGeom prst="rect">
            <a:avLst/>
          </a:prstGeom>
          <a:solidFill>
            <a:srgbClr val="B03A2E"/>
          </a:solidFill>
          <a:ln/>
        </p:spPr>
        <p:txBody>
          <a:bodyPr/>
          <a:lstStyle/>
          <a:p>
            <a:endParaRPr lang="en-ZA"/>
          </a:p>
        </p:txBody>
      </p:sp>
      <p:sp>
        <p:nvSpPr>
          <p:cNvPr id="21" name="Shape 17"/>
          <p:cNvSpPr/>
          <p:nvPr/>
        </p:nvSpPr>
        <p:spPr>
          <a:xfrm>
            <a:off x="4929188" y="1835330"/>
            <a:ext cx="357188" cy="357188"/>
          </a:xfrm>
          <a:prstGeom prst="rect">
            <a:avLst/>
          </a:prstGeom>
          <a:solidFill>
            <a:srgbClr val="B03A2E"/>
          </a:solidFill>
          <a:ln/>
        </p:spPr>
        <p:txBody>
          <a:bodyPr/>
          <a:lstStyle/>
          <a:p>
            <a:endParaRPr lang="en-ZA"/>
          </a:p>
        </p:txBody>
      </p:sp>
      <p:pic>
        <p:nvPicPr>
          <p:cNvPr id="22" name="Image 2" descr="preencoded.png"/>
          <p:cNvPicPr>
            <a:picLocks noChangeAspect="1"/>
          </p:cNvPicPr>
          <p:nvPr/>
        </p:nvPicPr>
        <p:blipFill>
          <a:blip r:embed="rId5"/>
          <a:stretch>
            <a:fillRect/>
          </a:stretch>
        </p:blipFill>
        <p:spPr>
          <a:xfrm>
            <a:off x="5018484" y="1942486"/>
            <a:ext cx="178594" cy="142875"/>
          </a:xfrm>
          <a:prstGeom prst="rect">
            <a:avLst/>
          </a:prstGeom>
        </p:spPr>
      </p:pic>
      <p:sp>
        <p:nvSpPr>
          <p:cNvPr id="23" name="Text 18"/>
          <p:cNvSpPr/>
          <p:nvPr/>
        </p:nvSpPr>
        <p:spPr>
          <a:xfrm>
            <a:off x="5429250" y="1748712"/>
            <a:ext cx="3000375" cy="194667"/>
          </a:xfrm>
          <a:prstGeom prst="rect">
            <a:avLst/>
          </a:prstGeom>
          <a:noFill/>
          <a:ln/>
        </p:spPr>
        <p:txBody>
          <a:bodyPr wrap="none" lIns="0" tIns="0" rIns="0" bIns="0" rtlCol="0" anchor="t">
            <a:spAutoFit/>
          </a:bodyPr>
          <a:lstStyle/>
          <a:p>
            <a:pPr marL="0" indent="0" algn="l">
              <a:lnSpc>
                <a:spcPts val="1400"/>
              </a:lnSpc>
              <a:buNone/>
            </a:pPr>
            <a:r>
              <a:rPr lang="en-US" sz="987" b="1" dirty="0">
                <a:solidFill>
                  <a:srgbClr val="2C3E50"/>
                </a:solidFill>
              </a:rPr>
              <a:t>Unrestricted Access</a:t>
            </a:r>
            <a:endParaRPr lang="en-US" sz="987" dirty="0"/>
          </a:p>
        </p:txBody>
      </p:sp>
      <p:sp>
        <p:nvSpPr>
          <p:cNvPr id="24" name="Text 19"/>
          <p:cNvSpPr/>
          <p:nvPr/>
        </p:nvSpPr>
        <p:spPr>
          <a:xfrm>
            <a:off x="5429250" y="1979098"/>
            <a:ext cx="3000375" cy="300038"/>
          </a:xfrm>
          <a:prstGeom prst="rect">
            <a:avLst/>
          </a:prstGeom>
          <a:noFill/>
          <a:ln/>
        </p:spPr>
        <p:txBody>
          <a:bodyPr wrap="square" lIns="0" tIns="0" rIns="0" bIns="0" rtlCol="0" anchor="t">
            <a:spAutoFit/>
          </a:bodyPr>
          <a:lstStyle/>
          <a:p>
            <a:pPr marL="0" indent="0" algn="just">
              <a:lnSpc>
                <a:spcPts val="1200"/>
              </a:lnSpc>
              <a:buNone/>
            </a:pPr>
            <a:r>
              <a:rPr lang="en-US" sz="780" dirty="0">
                <a:solidFill>
                  <a:srgbClr val="7F8C8D"/>
                </a:solidFill>
              </a:rPr>
              <a:t>Lack of role-based permissions allows staff to access sensitive data irrelevant to their function.</a:t>
            </a:r>
            <a:endParaRPr lang="en-US" sz="780" dirty="0"/>
          </a:p>
        </p:txBody>
      </p:sp>
      <p:sp>
        <p:nvSpPr>
          <p:cNvPr id="25" name="Shape 20"/>
          <p:cNvSpPr/>
          <p:nvPr/>
        </p:nvSpPr>
        <p:spPr>
          <a:xfrm>
            <a:off x="4786313" y="2600604"/>
            <a:ext cx="3786188" cy="830461"/>
          </a:xfrm>
          <a:prstGeom prst="rect">
            <a:avLst/>
          </a:prstGeom>
          <a:solidFill>
            <a:srgbClr val="FFFFFF"/>
          </a:solidFill>
          <a:ln/>
        </p:spPr>
        <p:txBody>
          <a:bodyPr/>
          <a:lstStyle/>
          <a:p>
            <a:endParaRPr lang="en-ZA"/>
          </a:p>
        </p:txBody>
      </p:sp>
      <p:sp>
        <p:nvSpPr>
          <p:cNvPr id="26" name="Shape 21"/>
          <p:cNvSpPr/>
          <p:nvPr/>
        </p:nvSpPr>
        <p:spPr>
          <a:xfrm>
            <a:off x="4786313" y="2600604"/>
            <a:ext cx="3786188" cy="7144"/>
          </a:xfrm>
          <a:prstGeom prst="rect">
            <a:avLst/>
          </a:prstGeom>
          <a:solidFill>
            <a:srgbClr val="E0E0E0"/>
          </a:solidFill>
          <a:ln/>
        </p:spPr>
        <p:txBody>
          <a:bodyPr/>
          <a:lstStyle/>
          <a:p>
            <a:endParaRPr lang="en-ZA"/>
          </a:p>
        </p:txBody>
      </p:sp>
      <p:sp>
        <p:nvSpPr>
          <p:cNvPr id="27" name="Shape 22"/>
          <p:cNvSpPr/>
          <p:nvPr/>
        </p:nvSpPr>
        <p:spPr>
          <a:xfrm>
            <a:off x="8565356" y="2600604"/>
            <a:ext cx="7144" cy="830461"/>
          </a:xfrm>
          <a:prstGeom prst="rect">
            <a:avLst/>
          </a:prstGeom>
          <a:solidFill>
            <a:srgbClr val="E0E0E0"/>
          </a:solidFill>
          <a:ln/>
        </p:spPr>
        <p:txBody>
          <a:bodyPr/>
          <a:lstStyle/>
          <a:p>
            <a:endParaRPr lang="en-ZA"/>
          </a:p>
        </p:txBody>
      </p:sp>
      <p:sp>
        <p:nvSpPr>
          <p:cNvPr id="28" name="Shape 23"/>
          <p:cNvSpPr/>
          <p:nvPr/>
        </p:nvSpPr>
        <p:spPr>
          <a:xfrm>
            <a:off x="4786313" y="3423921"/>
            <a:ext cx="3786188" cy="7144"/>
          </a:xfrm>
          <a:prstGeom prst="rect">
            <a:avLst/>
          </a:prstGeom>
          <a:solidFill>
            <a:srgbClr val="E0E0E0"/>
          </a:solidFill>
          <a:ln/>
        </p:spPr>
        <p:txBody>
          <a:bodyPr/>
          <a:lstStyle/>
          <a:p>
            <a:endParaRPr lang="en-ZA"/>
          </a:p>
        </p:txBody>
      </p:sp>
      <p:sp>
        <p:nvSpPr>
          <p:cNvPr id="29" name="Shape 24"/>
          <p:cNvSpPr/>
          <p:nvPr/>
        </p:nvSpPr>
        <p:spPr>
          <a:xfrm>
            <a:off x="4786313" y="2600604"/>
            <a:ext cx="42863" cy="830461"/>
          </a:xfrm>
          <a:prstGeom prst="rect">
            <a:avLst/>
          </a:prstGeom>
          <a:solidFill>
            <a:srgbClr val="B03A2E"/>
          </a:solidFill>
          <a:ln/>
        </p:spPr>
        <p:txBody>
          <a:bodyPr/>
          <a:lstStyle/>
          <a:p>
            <a:endParaRPr lang="en-ZA"/>
          </a:p>
        </p:txBody>
      </p:sp>
      <p:sp>
        <p:nvSpPr>
          <p:cNvPr id="30" name="Shape 25"/>
          <p:cNvSpPr/>
          <p:nvPr/>
        </p:nvSpPr>
        <p:spPr>
          <a:xfrm>
            <a:off x="4929188" y="2837241"/>
            <a:ext cx="357188" cy="357188"/>
          </a:xfrm>
          <a:prstGeom prst="rect">
            <a:avLst/>
          </a:prstGeom>
          <a:solidFill>
            <a:srgbClr val="B03A2E"/>
          </a:solidFill>
          <a:ln/>
        </p:spPr>
        <p:txBody>
          <a:bodyPr/>
          <a:lstStyle/>
          <a:p>
            <a:endParaRPr lang="en-ZA"/>
          </a:p>
        </p:txBody>
      </p:sp>
      <p:pic>
        <p:nvPicPr>
          <p:cNvPr id="31" name="Image 3" descr="preencoded.png"/>
          <p:cNvPicPr>
            <a:picLocks noChangeAspect="1"/>
          </p:cNvPicPr>
          <p:nvPr/>
        </p:nvPicPr>
        <p:blipFill>
          <a:blip r:embed="rId6"/>
          <a:stretch>
            <a:fillRect/>
          </a:stretch>
        </p:blipFill>
        <p:spPr>
          <a:xfrm>
            <a:off x="5027414" y="2944397"/>
            <a:ext cx="160734" cy="142875"/>
          </a:xfrm>
          <a:prstGeom prst="rect">
            <a:avLst/>
          </a:prstGeom>
        </p:spPr>
      </p:pic>
      <p:sp>
        <p:nvSpPr>
          <p:cNvPr id="32" name="Text 26"/>
          <p:cNvSpPr/>
          <p:nvPr/>
        </p:nvSpPr>
        <p:spPr>
          <a:xfrm>
            <a:off x="5429250" y="2750623"/>
            <a:ext cx="3000375" cy="194667"/>
          </a:xfrm>
          <a:prstGeom prst="rect">
            <a:avLst/>
          </a:prstGeom>
          <a:noFill/>
          <a:ln/>
        </p:spPr>
        <p:txBody>
          <a:bodyPr wrap="none" lIns="0" tIns="0" rIns="0" bIns="0" rtlCol="0" anchor="t">
            <a:spAutoFit/>
          </a:bodyPr>
          <a:lstStyle/>
          <a:p>
            <a:pPr marL="0" indent="0" algn="l">
              <a:lnSpc>
                <a:spcPts val="1400"/>
              </a:lnSpc>
              <a:buNone/>
            </a:pPr>
            <a:r>
              <a:rPr lang="en-US" sz="987" b="1" dirty="0">
                <a:solidFill>
                  <a:srgbClr val="2C3E50"/>
                </a:solidFill>
              </a:rPr>
              <a:t>No Audit Logs</a:t>
            </a:r>
            <a:endParaRPr lang="en-US" sz="987" dirty="0"/>
          </a:p>
        </p:txBody>
      </p:sp>
      <p:sp>
        <p:nvSpPr>
          <p:cNvPr id="33" name="Text 27"/>
          <p:cNvSpPr/>
          <p:nvPr/>
        </p:nvSpPr>
        <p:spPr>
          <a:xfrm>
            <a:off x="5429250" y="2981009"/>
            <a:ext cx="3000375" cy="300038"/>
          </a:xfrm>
          <a:prstGeom prst="rect">
            <a:avLst/>
          </a:prstGeom>
          <a:noFill/>
          <a:ln/>
        </p:spPr>
        <p:txBody>
          <a:bodyPr wrap="square" lIns="0" tIns="0" rIns="0" bIns="0" rtlCol="0" anchor="t">
            <a:spAutoFit/>
          </a:bodyPr>
          <a:lstStyle/>
          <a:p>
            <a:pPr marL="0" indent="0" algn="just">
              <a:lnSpc>
                <a:spcPts val="1200"/>
              </a:lnSpc>
              <a:buNone/>
            </a:pPr>
            <a:r>
              <a:rPr lang="en-US" sz="780" dirty="0">
                <a:solidFill>
                  <a:srgbClr val="7F8C8D"/>
                </a:solidFill>
              </a:rPr>
              <a:t>Inability to track who made specific changes to client files or financial records.</a:t>
            </a:r>
            <a:endParaRPr lang="en-US" sz="78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571500" y="428625"/>
            <a:ext cx="3786188" cy="817959"/>
          </a:xfrm>
          <a:prstGeom prst="rect">
            <a:avLst/>
          </a:prstGeom>
          <a:noFill/>
          <a:ln/>
        </p:spPr>
        <p:txBody>
          <a:bodyPr wrap="square" lIns="0" tIns="0" rIns="0" bIns="0" rtlCol="0" anchor="t">
            <a:spAutoFit/>
          </a:bodyPr>
          <a:lstStyle/>
          <a:p>
            <a:pPr marL="0" indent="0" algn="l">
              <a:lnSpc>
                <a:spcPts val="2800"/>
              </a:lnSpc>
              <a:buNone/>
            </a:pPr>
            <a:r>
              <a:rPr lang="en-US" sz="2121" b="1" dirty="0">
                <a:solidFill>
                  <a:srgbClr val="B03A2E"/>
                </a:solidFill>
              </a:rPr>
              <a:t>Infrastructure Gap: Internal Communication</a:t>
            </a:r>
            <a:endParaRPr lang="en-US" sz="2121" dirty="0"/>
          </a:p>
        </p:txBody>
      </p:sp>
      <p:sp>
        <p:nvSpPr>
          <p:cNvPr id="4" name="Text 1"/>
          <p:cNvSpPr/>
          <p:nvPr/>
        </p:nvSpPr>
        <p:spPr>
          <a:xfrm>
            <a:off x="571500" y="1318022"/>
            <a:ext cx="3786188" cy="355402"/>
          </a:xfrm>
          <a:prstGeom prst="rect">
            <a:avLst/>
          </a:prstGeom>
          <a:noFill/>
          <a:ln/>
        </p:spPr>
        <p:txBody>
          <a:bodyPr wrap="square" lIns="0" tIns="0" rIns="0" bIns="127508" rtlCol="0" anchor="t">
            <a:spAutoFit/>
          </a:bodyPr>
          <a:lstStyle/>
          <a:p>
            <a:pPr marL="0" indent="0" algn="l">
              <a:lnSpc>
                <a:spcPts val="1600"/>
              </a:lnSpc>
              <a:buNone/>
            </a:pPr>
            <a:r>
              <a:rPr lang="en-US" sz="1269" dirty="0">
                <a:solidFill>
                  <a:srgbClr val="D4AF37"/>
                </a:solidFill>
              </a:rPr>
              <a:t>Moving Beyond Ad-Hoc Updates</a:t>
            </a:r>
            <a:endParaRPr lang="en-US" sz="1269" dirty="0"/>
          </a:p>
        </p:txBody>
      </p:sp>
      <p:sp>
        <p:nvSpPr>
          <p:cNvPr id="5" name="Text 2"/>
          <p:cNvSpPr/>
          <p:nvPr/>
        </p:nvSpPr>
        <p:spPr>
          <a:xfrm>
            <a:off x="571500" y="1887736"/>
            <a:ext cx="3786188" cy="822871"/>
          </a:xfrm>
          <a:prstGeom prst="rect">
            <a:avLst/>
          </a:prstGeom>
          <a:noFill/>
          <a:ln/>
        </p:spPr>
        <p:txBody>
          <a:bodyPr wrap="square" lIns="0" tIns="0" rIns="0" bIns="0" rtlCol="0" anchor="t">
            <a:spAutoFit/>
          </a:bodyPr>
          <a:lstStyle/>
          <a:p>
            <a:pPr marL="0" indent="0" algn="just">
              <a:lnSpc>
                <a:spcPts val="1600"/>
              </a:lnSpc>
              <a:buNone/>
            </a:pPr>
            <a:r>
              <a:rPr lang="en-US" sz="942" dirty="0">
                <a:solidFill>
                  <a:srgbClr val="34495E"/>
                </a:solidFill>
              </a:rPr>
              <a:t>The absence of structured daily briefings means that teams often start their day misaligned. Information is shared reactively when problems arise, rather than proactively to prevent them.</a:t>
            </a:r>
            <a:endParaRPr lang="en-US" sz="942" dirty="0"/>
          </a:p>
        </p:txBody>
      </p:sp>
      <p:sp>
        <p:nvSpPr>
          <p:cNvPr id="6" name="Text 3"/>
          <p:cNvSpPr/>
          <p:nvPr/>
        </p:nvSpPr>
        <p:spPr>
          <a:xfrm>
            <a:off x="571500" y="2853482"/>
            <a:ext cx="3786188" cy="617153"/>
          </a:xfrm>
          <a:prstGeom prst="rect">
            <a:avLst/>
          </a:prstGeom>
          <a:noFill/>
          <a:ln/>
        </p:spPr>
        <p:txBody>
          <a:bodyPr wrap="square" lIns="0" tIns="0" rIns="0" bIns="0" rtlCol="0" anchor="t">
            <a:spAutoFit/>
          </a:bodyPr>
          <a:lstStyle/>
          <a:p>
            <a:pPr marL="0" indent="0" algn="just">
              <a:lnSpc>
                <a:spcPts val="1600"/>
              </a:lnSpc>
              <a:buNone/>
            </a:pPr>
            <a:r>
              <a:rPr lang="en-US" sz="942" dirty="0">
                <a:solidFill>
                  <a:srgbClr val="34495E"/>
                </a:solidFill>
              </a:rPr>
              <a:t>This "firefighting" mode of operation increases stress and reduces the team's ability to focus on delivering dignified service.</a:t>
            </a:r>
            <a:endParaRPr lang="en-US" sz="942" dirty="0"/>
          </a:p>
        </p:txBody>
      </p:sp>
      <p:sp>
        <p:nvSpPr>
          <p:cNvPr id="7" name="Shape 4"/>
          <p:cNvSpPr/>
          <p:nvPr/>
        </p:nvSpPr>
        <p:spPr>
          <a:xfrm>
            <a:off x="4786313" y="596782"/>
            <a:ext cx="3786188" cy="830461"/>
          </a:xfrm>
          <a:prstGeom prst="rect">
            <a:avLst/>
          </a:prstGeom>
          <a:solidFill>
            <a:srgbClr val="FFFFFF"/>
          </a:solidFill>
          <a:ln/>
        </p:spPr>
        <p:txBody>
          <a:bodyPr/>
          <a:lstStyle/>
          <a:p>
            <a:endParaRPr lang="en-ZA"/>
          </a:p>
        </p:txBody>
      </p:sp>
      <p:sp>
        <p:nvSpPr>
          <p:cNvPr id="8" name="Shape 5"/>
          <p:cNvSpPr/>
          <p:nvPr/>
        </p:nvSpPr>
        <p:spPr>
          <a:xfrm>
            <a:off x="4786313" y="596782"/>
            <a:ext cx="3786188" cy="7144"/>
          </a:xfrm>
          <a:prstGeom prst="rect">
            <a:avLst/>
          </a:prstGeom>
          <a:solidFill>
            <a:srgbClr val="E0E0E0"/>
          </a:solidFill>
          <a:ln/>
        </p:spPr>
        <p:txBody>
          <a:bodyPr/>
          <a:lstStyle/>
          <a:p>
            <a:endParaRPr lang="en-ZA"/>
          </a:p>
        </p:txBody>
      </p:sp>
      <p:sp>
        <p:nvSpPr>
          <p:cNvPr id="9" name="Shape 6"/>
          <p:cNvSpPr/>
          <p:nvPr/>
        </p:nvSpPr>
        <p:spPr>
          <a:xfrm>
            <a:off x="8565356" y="596782"/>
            <a:ext cx="7144" cy="830461"/>
          </a:xfrm>
          <a:prstGeom prst="rect">
            <a:avLst/>
          </a:prstGeom>
          <a:solidFill>
            <a:srgbClr val="E0E0E0"/>
          </a:solidFill>
          <a:ln/>
        </p:spPr>
        <p:txBody>
          <a:bodyPr/>
          <a:lstStyle/>
          <a:p>
            <a:endParaRPr lang="en-ZA"/>
          </a:p>
        </p:txBody>
      </p:sp>
      <p:sp>
        <p:nvSpPr>
          <p:cNvPr id="10" name="Shape 7"/>
          <p:cNvSpPr/>
          <p:nvPr/>
        </p:nvSpPr>
        <p:spPr>
          <a:xfrm>
            <a:off x="4786313" y="1420099"/>
            <a:ext cx="3786188" cy="7144"/>
          </a:xfrm>
          <a:prstGeom prst="rect">
            <a:avLst/>
          </a:prstGeom>
          <a:solidFill>
            <a:srgbClr val="E0E0E0"/>
          </a:solidFill>
          <a:ln/>
        </p:spPr>
        <p:txBody>
          <a:bodyPr/>
          <a:lstStyle/>
          <a:p>
            <a:endParaRPr lang="en-ZA"/>
          </a:p>
        </p:txBody>
      </p:sp>
      <p:sp>
        <p:nvSpPr>
          <p:cNvPr id="11" name="Shape 8"/>
          <p:cNvSpPr/>
          <p:nvPr/>
        </p:nvSpPr>
        <p:spPr>
          <a:xfrm>
            <a:off x="4786313" y="596782"/>
            <a:ext cx="42863" cy="830461"/>
          </a:xfrm>
          <a:prstGeom prst="rect">
            <a:avLst/>
          </a:prstGeom>
          <a:solidFill>
            <a:srgbClr val="B03A2E"/>
          </a:solidFill>
          <a:ln/>
        </p:spPr>
        <p:txBody>
          <a:bodyPr/>
          <a:lstStyle/>
          <a:p>
            <a:endParaRPr lang="en-ZA"/>
          </a:p>
        </p:txBody>
      </p:sp>
      <p:sp>
        <p:nvSpPr>
          <p:cNvPr id="12" name="Shape 9"/>
          <p:cNvSpPr/>
          <p:nvPr/>
        </p:nvSpPr>
        <p:spPr>
          <a:xfrm>
            <a:off x="4929188" y="833419"/>
            <a:ext cx="357188" cy="357188"/>
          </a:xfrm>
          <a:prstGeom prst="rect">
            <a:avLst/>
          </a:prstGeom>
          <a:solidFill>
            <a:srgbClr val="B03A2E"/>
          </a:solidFill>
          <a:ln/>
        </p:spPr>
        <p:txBody>
          <a:bodyPr/>
          <a:lstStyle/>
          <a:p>
            <a:endParaRPr lang="en-ZA"/>
          </a:p>
        </p:txBody>
      </p:sp>
      <p:pic>
        <p:nvPicPr>
          <p:cNvPr id="13" name="Image 1" descr="preencoded.png"/>
          <p:cNvPicPr>
            <a:picLocks noChangeAspect="1"/>
          </p:cNvPicPr>
          <p:nvPr/>
        </p:nvPicPr>
        <p:blipFill>
          <a:blip r:embed="rId4"/>
          <a:stretch>
            <a:fillRect/>
          </a:stretch>
        </p:blipFill>
        <p:spPr>
          <a:xfrm>
            <a:off x="5036344" y="940575"/>
            <a:ext cx="142875" cy="142875"/>
          </a:xfrm>
          <a:prstGeom prst="rect">
            <a:avLst/>
          </a:prstGeom>
        </p:spPr>
      </p:pic>
      <p:sp>
        <p:nvSpPr>
          <p:cNvPr id="14" name="Text 10"/>
          <p:cNvSpPr/>
          <p:nvPr/>
        </p:nvSpPr>
        <p:spPr>
          <a:xfrm>
            <a:off x="5429250" y="746801"/>
            <a:ext cx="3000375" cy="194667"/>
          </a:xfrm>
          <a:prstGeom prst="rect">
            <a:avLst/>
          </a:prstGeom>
          <a:noFill/>
          <a:ln/>
        </p:spPr>
        <p:txBody>
          <a:bodyPr wrap="none" lIns="0" tIns="0" rIns="0" bIns="0" rtlCol="0" anchor="t">
            <a:spAutoFit/>
          </a:bodyPr>
          <a:lstStyle/>
          <a:p>
            <a:pPr marL="0" indent="0" algn="l">
              <a:lnSpc>
                <a:spcPts val="1400"/>
              </a:lnSpc>
              <a:buNone/>
            </a:pPr>
            <a:r>
              <a:rPr lang="en-US" sz="987" b="1" dirty="0">
                <a:solidFill>
                  <a:srgbClr val="2C3E50"/>
                </a:solidFill>
              </a:rPr>
              <a:t>No Daily Briefings</a:t>
            </a:r>
            <a:endParaRPr lang="en-US" sz="987" dirty="0"/>
          </a:p>
        </p:txBody>
      </p:sp>
      <p:sp>
        <p:nvSpPr>
          <p:cNvPr id="15" name="Text 11"/>
          <p:cNvSpPr/>
          <p:nvPr/>
        </p:nvSpPr>
        <p:spPr>
          <a:xfrm>
            <a:off x="5429250" y="977187"/>
            <a:ext cx="3000375" cy="300038"/>
          </a:xfrm>
          <a:prstGeom prst="rect">
            <a:avLst/>
          </a:prstGeom>
          <a:noFill/>
          <a:ln/>
        </p:spPr>
        <p:txBody>
          <a:bodyPr wrap="square" lIns="0" tIns="0" rIns="0" bIns="0" rtlCol="0" anchor="t">
            <a:spAutoFit/>
          </a:bodyPr>
          <a:lstStyle/>
          <a:p>
            <a:pPr marL="0" indent="0" algn="just">
              <a:lnSpc>
                <a:spcPts val="1200"/>
              </a:lnSpc>
              <a:buNone/>
            </a:pPr>
            <a:r>
              <a:rPr lang="en-US" sz="780" dirty="0">
                <a:solidFill>
                  <a:srgbClr val="7F8C8D"/>
                </a:solidFill>
              </a:rPr>
              <a:t>Teams lack a dedicated time to align on the day's priorities and potential challenges.</a:t>
            </a:r>
            <a:endParaRPr lang="en-US" sz="780" dirty="0"/>
          </a:p>
        </p:txBody>
      </p:sp>
      <p:sp>
        <p:nvSpPr>
          <p:cNvPr id="16" name="Shape 12"/>
          <p:cNvSpPr/>
          <p:nvPr/>
        </p:nvSpPr>
        <p:spPr>
          <a:xfrm>
            <a:off x="4786313" y="1598693"/>
            <a:ext cx="3786188" cy="830461"/>
          </a:xfrm>
          <a:prstGeom prst="rect">
            <a:avLst/>
          </a:prstGeom>
          <a:solidFill>
            <a:srgbClr val="FFFFFF"/>
          </a:solidFill>
          <a:ln/>
        </p:spPr>
        <p:txBody>
          <a:bodyPr/>
          <a:lstStyle/>
          <a:p>
            <a:endParaRPr lang="en-ZA"/>
          </a:p>
        </p:txBody>
      </p:sp>
      <p:sp>
        <p:nvSpPr>
          <p:cNvPr id="17" name="Shape 13"/>
          <p:cNvSpPr/>
          <p:nvPr/>
        </p:nvSpPr>
        <p:spPr>
          <a:xfrm>
            <a:off x="4786313" y="1598693"/>
            <a:ext cx="3786188" cy="7144"/>
          </a:xfrm>
          <a:prstGeom prst="rect">
            <a:avLst/>
          </a:prstGeom>
          <a:solidFill>
            <a:srgbClr val="E0E0E0"/>
          </a:solidFill>
          <a:ln/>
        </p:spPr>
        <p:txBody>
          <a:bodyPr/>
          <a:lstStyle/>
          <a:p>
            <a:endParaRPr lang="en-ZA"/>
          </a:p>
        </p:txBody>
      </p:sp>
      <p:sp>
        <p:nvSpPr>
          <p:cNvPr id="18" name="Shape 14"/>
          <p:cNvSpPr/>
          <p:nvPr/>
        </p:nvSpPr>
        <p:spPr>
          <a:xfrm>
            <a:off x="8565356" y="1598693"/>
            <a:ext cx="7144" cy="830461"/>
          </a:xfrm>
          <a:prstGeom prst="rect">
            <a:avLst/>
          </a:prstGeom>
          <a:solidFill>
            <a:srgbClr val="E0E0E0"/>
          </a:solidFill>
          <a:ln/>
        </p:spPr>
        <p:txBody>
          <a:bodyPr/>
          <a:lstStyle/>
          <a:p>
            <a:endParaRPr lang="en-ZA"/>
          </a:p>
        </p:txBody>
      </p:sp>
      <p:sp>
        <p:nvSpPr>
          <p:cNvPr id="19" name="Shape 15"/>
          <p:cNvSpPr/>
          <p:nvPr/>
        </p:nvSpPr>
        <p:spPr>
          <a:xfrm>
            <a:off x="4786313" y="2422010"/>
            <a:ext cx="3786188" cy="7144"/>
          </a:xfrm>
          <a:prstGeom prst="rect">
            <a:avLst/>
          </a:prstGeom>
          <a:solidFill>
            <a:srgbClr val="E0E0E0"/>
          </a:solidFill>
          <a:ln/>
        </p:spPr>
        <p:txBody>
          <a:bodyPr/>
          <a:lstStyle/>
          <a:p>
            <a:endParaRPr lang="en-ZA"/>
          </a:p>
        </p:txBody>
      </p:sp>
      <p:sp>
        <p:nvSpPr>
          <p:cNvPr id="20" name="Shape 16"/>
          <p:cNvSpPr/>
          <p:nvPr/>
        </p:nvSpPr>
        <p:spPr>
          <a:xfrm>
            <a:off x="4786313" y="1598693"/>
            <a:ext cx="42863" cy="830461"/>
          </a:xfrm>
          <a:prstGeom prst="rect">
            <a:avLst/>
          </a:prstGeom>
          <a:solidFill>
            <a:srgbClr val="B03A2E"/>
          </a:solidFill>
          <a:ln/>
        </p:spPr>
        <p:txBody>
          <a:bodyPr/>
          <a:lstStyle/>
          <a:p>
            <a:endParaRPr lang="en-ZA"/>
          </a:p>
        </p:txBody>
      </p:sp>
      <p:sp>
        <p:nvSpPr>
          <p:cNvPr id="21" name="Shape 17"/>
          <p:cNvSpPr/>
          <p:nvPr/>
        </p:nvSpPr>
        <p:spPr>
          <a:xfrm>
            <a:off x="4929188" y="1835330"/>
            <a:ext cx="357188" cy="357188"/>
          </a:xfrm>
          <a:prstGeom prst="rect">
            <a:avLst/>
          </a:prstGeom>
          <a:solidFill>
            <a:srgbClr val="B03A2E"/>
          </a:solidFill>
          <a:ln/>
        </p:spPr>
        <p:txBody>
          <a:bodyPr/>
          <a:lstStyle/>
          <a:p>
            <a:endParaRPr lang="en-ZA"/>
          </a:p>
        </p:txBody>
      </p:sp>
      <p:pic>
        <p:nvPicPr>
          <p:cNvPr id="22" name="Image 2" descr="preencoded.png"/>
          <p:cNvPicPr>
            <a:picLocks noChangeAspect="1"/>
          </p:cNvPicPr>
          <p:nvPr/>
        </p:nvPicPr>
        <p:blipFill>
          <a:blip r:embed="rId5"/>
          <a:stretch>
            <a:fillRect/>
          </a:stretch>
        </p:blipFill>
        <p:spPr>
          <a:xfrm>
            <a:off x="5036344" y="1942486"/>
            <a:ext cx="142875" cy="142875"/>
          </a:xfrm>
          <a:prstGeom prst="rect">
            <a:avLst/>
          </a:prstGeom>
        </p:spPr>
      </p:pic>
      <p:sp>
        <p:nvSpPr>
          <p:cNvPr id="23" name="Text 18"/>
          <p:cNvSpPr/>
          <p:nvPr/>
        </p:nvSpPr>
        <p:spPr>
          <a:xfrm>
            <a:off x="5429250" y="1748712"/>
            <a:ext cx="3000375" cy="194667"/>
          </a:xfrm>
          <a:prstGeom prst="rect">
            <a:avLst/>
          </a:prstGeom>
          <a:noFill/>
          <a:ln/>
        </p:spPr>
        <p:txBody>
          <a:bodyPr wrap="none" lIns="0" tIns="0" rIns="0" bIns="0" rtlCol="0" anchor="t">
            <a:spAutoFit/>
          </a:bodyPr>
          <a:lstStyle/>
          <a:p>
            <a:pPr marL="0" indent="0" algn="l">
              <a:lnSpc>
                <a:spcPts val="1400"/>
              </a:lnSpc>
              <a:buNone/>
            </a:pPr>
            <a:r>
              <a:rPr lang="en-US" sz="987" b="1" dirty="0">
                <a:solidFill>
                  <a:srgbClr val="2C3E50"/>
                </a:solidFill>
              </a:rPr>
              <a:t>Reactive Problem Solving</a:t>
            </a:r>
            <a:endParaRPr lang="en-US" sz="987" dirty="0"/>
          </a:p>
        </p:txBody>
      </p:sp>
      <p:sp>
        <p:nvSpPr>
          <p:cNvPr id="24" name="Text 19"/>
          <p:cNvSpPr/>
          <p:nvPr/>
        </p:nvSpPr>
        <p:spPr>
          <a:xfrm>
            <a:off x="5429250" y="1979098"/>
            <a:ext cx="3000375" cy="300038"/>
          </a:xfrm>
          <a:prstGeom prst="rect">
            <a:avLst/>
          </a:prstGeom>
          <a:noFill/>
          <a:ln/>
        </p:spPr>
        <p:txBody>
          <a:bodyPr wrap="square" lIns="0" tIns="0" rIns="0" bIns="0" rtlCol="0" anchor="t">
            <a:spAutoFit/>
          </a:bodyPr>
          <a:lstStyle/>
          <a:p>
            <a:pPr marL="0" indent="0" algn="just">
              <a:lnSpc>
                <a:spcPts val="1200"/>
              </a:lnSpc>
              <a:buNone/>
            </a:pPr>
            <a:r>
              <a:rPr lang="en-US" sz="780" dirty="0">
                <a:solidFill>
                  <a:srgbClr val="7F8C8D"/>
                </a:solidFill>
              </a:rPr>
              <a:t>Issues are addressed only after they escalate, rather than being mitigated in advance.</a:t>
            </a:r>
            <a:endParaRPr lang="en-US" sz="780" dirty="0"/>
          </a:p>
        </p:txBody>
      </p:sp>
      <p:sp>
        <p:nvSpPr>
          <p:cNvPr id="25" name="Shape 20"/>
          <p:cNvSpPr/>
          <p:nvPr/>
        </p:nvSpPr>
        <p:spPr>
          <a:xfrm>
            <a:off x="4786313" y="2600604"/>
            <a:ext cx="3786188" cy="830461"/>
          </a:xfrm>
          <a:prstGeom prst="rect">
            <a:avLst/>
          </a:prstGeom>
          <a:solidFill>
            <a:srgbClr val="FFFFFF"/>
          </a:solidFill>
          <a:ln/>
        </p:spPr>
        <p:txBody>
          <a:bodyPr/>
          <a:lstStyle/>
          <a:p>
            <a:endParaRPr lang="en-ZA"/>
          </a:p>
        </p:txBody>
      </p:sp>
      <p:sp>
        <p:nvSpPr>
          <p:cNvPr id="26" name="Shape 21"/>
          <p:cNvSpPr/>
          <p:nvPr/>
        </p:nvSpPr>
        <p:spPr>
          <a:xfrm>
            <a:off x="4786313" y="2600604"/>
            <a:ext cx="3786188" cy="7144"/>
          </a:xfrm>
          <a:prstGeom prst="rect">
            <a:avLst/>
          </a:prstGeom>
          <a:solidFill>
            <a:srgbClr val="E0E0E0"/>
          </a:solidFill>
          <a:ln/>
        </p:spPr>
        <p:txBody>
          <a:bodyPr/>
          <a:lstStyle/>
          <a:p>
            <a:endParaRPr lang="en-ZA"/>
          </a:p>
        </p:txBody>
      </p:sp>
      <p:sp>
        <p:nvSpPr>
          <p:cNvPr id="27" name="Shape 22"/>
          <p:cNvSpPr/>
          <p:nvPr/>
        </p:nvSpPr>
        <p:spPr>
          <a:xfrm>
            <a:off x="8565356" y="2600604"/>
            <a:ext cx="7144" cy="830461"/>
          </a:xfrm>
          <a:prstGeom prst="rect">
            <a:avLst/>
          </a:prstGeom>
          <a:solidFill>
            <a:srgbClr val="E0E0E0"/>
          </a:solidFill>
          <a:ln/>
        </p:spPr>
        <p:txBody>
          <a:bodyPr/>
          <a:lstStyle/>
          <a:p>
            <a:endParaRPr lang="en-ZA"/>
          </a:p>
        </p:txBody>
      </p:sp>
      <p:sp>
        <p:nvSpPr>
          <p:cNvPr id="28" name="Shape 23"/>
          <p:cNvSpPr/>
          <p:nvPr/>
        </p:nvSpPr>
        <p:spPr>
          <a:xfrm>
            <a:off x="4786313" y="3423921"/>
            <a:ext cx="3786188" cy="7144"/>
          </a:xfrm>
          <a:prstGeom prst="rect">
            <a:avLst/>
          </a:prstGeom>
          <a:solidFill>
            <a:srgbClr val="E0E0E0"/>
          </a:solidFill>
          <a:ln/>
        </p:spPr>
        <p:txBody>
          <a:bodyPr/>
          <a:lstStyle/>
          <a:p>
            <a:endParaRPr lang="en-ZA"/>
          </a:p>
        </p:txBody>
      </p:sp>
      <p:sp>
        <p:nvSpPr>
          <p:cNvPr id="29" name="Shape 24"/>
          <p:cNvSpPr/>
          <p:nvPr/>
        </p:nvSpPr>
        <p:spPr>
          <a:xfrm>
            <a:off x="4786313" y="2600604"/>
            <a:ext cx="42863" cy="830461"/>
          </a:xfrm>
          <a:prstGeom prst="rect">
            <a:avLst/>
          </a:prstGeom>
          <a:solidFill>
            <a:srgbClr val="B03A2E"/>
          </a:solidFill>
          <a:ln/>
        </p:spPr>
        <p:txBody>
          <a:bodyPr/>
          <a:lstStyle/>
          <a:p>
            <a:endParaRPr lang="en-ZA"/>
          </a:p>
        </p:txBody>
      </p:sp>
      <p:sp>
        <p:nvSpPr>
          <p:cNvPr id="30" name="Shape 25"/>
          <p:cNvSpPr/>
          <p:nvPr/>
        </p:nvSpPr>
        <p:spPr>
          <a:xfrm>
            <a:off x="4929188" y="2837241"/>
            <a:ext cx="357188" cy="357188"/>
          </a:xfrm>
          <a:prstGeom prst="rect">
            <a:avLst/>
          </a:prstGeom>
          <a:solidFill>
            <a:srgbClr val="B03A2E"/>
          </a:solidFill>
          <a:ln/>
        </p:spPr>
        <p:txBody>
          <a:bodyPr/>
          <a:lstStyle/>
          <a:p>
            <a:endParaRPr lang="en-ZA"/>
          </a:p>
        </p:txBody>
      </p:sp>
      <p:pic>
        <p:nvPicPr>
          <p:cNvPr id="31" name="Image 3" descr="preencoded.png"/>
          <p:cNvPicPr>
            <a:picLocks noChangeAspect="1"/>
          </p:cNvPicPr>
          <p:nvPr/>
        </p:nvPicPr>
        <p:blipFill>
          <a:blip r:embed="rId6"/>
          <a:stretch>
            <a:fillRect/>
          </a:stretch>
        </p:blipFill>
        <p:spPr>
          <a:xfrm>
            <a:off x="5018484" y="2944397"/>
            <a:ext cx="178594" cy="142875"/>
          </a:xfrm>
          <a:prstGeom prst="rect">
            <a:avLst/>
          </a:prstGeom>
        </p:spPr>
      </p:pic>
      <p:sp>
        <p:nvSpPr>
          <p:cNvPr id="32" name="Text 26"/>
          <p:cNvSpPr/>
          <p:nvPr/>
        </p:nvSpPr>
        <p:spPr>
          <a:xfrm>
            <a:off x="5429250" y="2750623"/>
            <a:ext cx="3000375" cy="194667"/>
          </a:xfrm>
          <a:prstGeom prst="rect">
            <a:avLst/>
          </a:prstGeom>
          <a:noFill/>
          <a:ln/>
        </p:spPr>
        <p:txBody>
          <a:bodyPr wrap="none" lIns="0" tIns="0" rIns="0" bIns="0" rtlCol="0" anchor="t">
            <a:spAutoFit/>
          </a:bodyPr>
          <a:lstStyle/>
          <a:p>
            <a:pPr marL="0" indent="0" algn="l">
              <a:lnSpc>
                <a:spcPts val="1400"/>
              </a:lnSpc>
              <a:buNone/>
            </a:pPr>
            <a:r>
              <a:rPr lang="en-US" sz="987" b="1" dirty="0">
                <a:solidFill>
                  <a:srgbClr val="2C3E50"/>
                </a:solidFill>
              </a:rPr>
              <a:t>Information Asymmetry</a:t>
            </a:r>
            <a:endParaRPr lang="en-US" sz="987" dirty="0"/>
          </a:p>
        </p:txBody>
      </p:sp>
      <p:sp>
        <p:nvSpPr>
          <p:cNvPr id="33" name="Text 27"/>
          <p:cNvSpPr/>
          <p:nvPr/>
        </p:nvSpPr>
        <p:spPr>
          <a:xfrm>
            <a:off x="5429250" y="2981009"/>
            <a:ext cx="3000375" cy="300038"/>
          </a:xfrm>
          <a:prstGeom prst="rect">
            <a:avLst/>
          </a:prstGeom>
          <a:noFill/>
          <a:ln/>
        </p:spPr>
        <p:txBody>
          <a:bodyPr wrap="square" lIns="0" tIns="0" rIns="0" bIns="0" rtlCol="0" anchor="t">
            <a:spAutoFit/>
          </a:bodyPr>
          <a:lstStyle/>
          <a:p>
            <a:pPr marL="0" indent="0" algn="just">
              <a:lnSpc>
                <a:spcPts val="1200"/>
              </a:lnSpc>
              <a:buNone/>
            </a:pPr>
            <a:r>
              <a:rPr lang="en-US" sz="780" dirty="0">
                <a:solidFill>
                  <a:srgbClr val="7F8C8D"/>
                </a:solidFill>
              </a:rPr>
              <a:t>Key details are often known by only a few individuals, creating bottlenecks.</a:t>
            </a:r>
            <a:endParaRPr lang="en-US" sz="78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571500" y="428625"/>
            <a:ext cx="3028950" cy="1226939"/>
          </a:xfrm>
          <a:prstGeom prst="rect">
            <a:avLst/>
          </a:prstGeom>
          <a:noFill/>
          <a:ln/>
        </p:spPr>
        <p:txBody>
          <a:bodyPr wrap="square" lIns="0" tIns="0" rIns="0" bIns="0" rtlCol="0" anchor="t">
            <a:spAutoFit/>
          </a:bodyPr>
          <a:lstStyle/>
          <a:p>
            <a:pPr marL="0" indent="0" algn="l">
              <a:lnSpc>
                <a:spcPts val="2800"/>
              </a:lnSpc>
              <a:buNone/>
            </a:pPr>
            <a:r>
              <a:rPr lang="en-US" sz="2121" b="1" dirty="0">
                <a:solidFill>
                  <a:srgbClr val="B03A2E"/>
                </a:solidFill>
              </a:rPr>
              <a:t>Recommendations: Phase 1 (Immediate)</a:t>
            </a:r>
            <a:endParaRPr lang="en-US" sz="2121" dirty="0"/>
          </a:p>
        </p:txBody>
      </p:sp>
      <p:sp>
        <p:nvSpPr>
          <p:cNvPr id="4" name="Text 1"/>
          <p:cNvSpPr/>
          <p:nvPr/>
        </p:nvSpPr>
        <p:spPr>
          <a:xfrm>
            <a:off x="571500" y="1727002"/>
            <a:ext cx="3028950" cy="589359"/>
          </a:xfrm>
          <a:prstGeom prst="rect">
            <a:avLst/>
          </a:prstGeom>
          <a:noFill/>
          <a:ln/>
        </p:spPr>
        <p:txBody>
          <a:bodyPr wrap="square" lIns="0" tIns="0" rIns="0" bIns="127508" rtlCol="0" anchor="t">
            <a:spAutoFit/>
          </a:bodyPr>
          <a:lstStyle/>
          <a:p>
            <a:pPr marL="0" indent="0" algn="l">
              <a:lnSpc>
                <a:spcPts val="1600"/>
              </a:lnSpc>
              <a:buNone/>
            </a:pPr>
            <a:r>
              <a:rPr lang="en-US" sz="1269" dirty="0">
                <a:solidFill>
                  <a:srgbClr val="D4AF37"/>
                </a:solidFill>
              </a:rPr>
              <a:t>Stabilizing Operations and Enforcing Discipline</a:t>
            </a:r>
            <a:endParaRPr lang="en-US" sz="1269" dirty="0"/>
          </a:p>
        </p:txBody>
      </p:sp>
      <p:sp>
        <p:nvSpPr>
          <p:cNvPr id="5" name="Text 2"/>
          <p:cNvSpPr/>
          <p:nvPr/>
        </p:nvSpPr>
        <p:spPr>
          <a:xfrm>
            <a:off x="571500" y="2530673"/>
            <a:ext cx="3028950" cy="1028588"/>
          </a:xfrm>
          <a:prstGeom prst="rect">
            <a:avLst/>
          </a:prstGeom>
          <a:noFill/>
          <a:ln/>
        </p:spPr>
        <p:txBody>
          <a:bodyPr wrap="square" lIns="0" tIns="0" rIns="0" bIns="0" rtlCol="0" anchor="t">
            <a:spAutoFit/>
          </a:bodyPr>
          <a:lstStyle/>
          <a:p>
            <a:pPr marL="0" indent="0" algn="just">
              <a:lnSpc>
                <a:spcPts val="1600"/>
              </a:lnSpc>
              <a:buNone/>
            </a:pPr>
            <a:r>
              <a:rPr lang="en-US" sz="942" dirty="0">
                <a:solidFill>
                  <a:srgbClr val="34495E"/>
                </a:solidFill>
              </a:rPr>
              <a:t>The immediate priority is to stabilize operations by enforcing discipline and establishing clear protocols. These "quick wins" will reduce error rates and prepare the team for deeper structural changes.</a:t>
            </a:r>
            <a:endParaRPr lang="en-US" sz="942" dirty="0"/>
          </a:p>
        </p:txBody>
      </p:sp>
      <p:sp>
        <p:nvSpPr>
          <p:cNvPr id="6" name="Text 3"/>
          <p:cNvSpPr/>
          <p:nvPr/>
        </p:nvSpPr>
        <p:spPr>
          <a:xfrm>
            <a:off x="571500" y="3702137"/>
            <a:ext cx="3028950" cy="411435"/>
          </a:xfrm>
          <a:prstGeom prst="rect">
            <a:avLst/>
          </a:prstGeom>
          <a:noFill/>
          <a:ln/>
        </p:spPr>
        <p:txBody>
          <a:bodyPr wrap="square" lIns="0" tIns="0" rIns="0" bIns="0" rtlCol="0" anchor="t">
            <a:spAutoFit/>
          </a:bodyPr>
          <a:lstStyle/>
          <a:p>
            <a:pPr marL="0" indent="0" algn="just">
              <a:lnSpc>
                <a:spcPts val="1600"/>
              </a:lnSpc>
              <a:buNone/>
            </a:pPr>
            <a:r>
              <a:rPr lang="en-US" sz="942" dirty="0">
                <a:solidFill>
                  <a:srgbClr val="34495E"/>
                </a:solidFill>
              </a:rPr>
              <a:t>Focus is on human behavior and process adherence rather than new technology.</a:t>
            </a:r>
            <a:endParaRPr lang="en-US" sz="942" dirty="0"/>
          </a:p>
        </p:txBody>
      </p:sp>
      <p:sp>
        <p:nvSpPr>
          <p:cNvPr id="7" name="Shape 4"/>
          <p:cNvSpPr/>
          <p:nvPr/>
        </p:nvSpPr>
        <p:spPr>
          <a:xfrm>
            <a:off x="4029075" y="678042"/>
            <a:ext cx="4543425" cy="725091"/>
          </a:xfrm>
          <a:prstGeom prst="rect">
            <a:avLst/>
          </a:prstGeom>
          <a:solidFill>
            <a:srgbClr val="F7F9F9"/>
          </a:solidFill>
          <a:ln/>
        </p:spPr>
        <p:txBody>
          <a:bodyPr/>
          <a:lstStyle/>
          <a:p>
            <a:endParaRPr lang="en-ZA"/>
          </a:p>
        </p:txBody>
      </p:sp>
      <p:sp>
        <p:nvSpPr>
          <p:cNvPr id="8" name="Shape 5"/>
          <p:cNvSpPr/>
          <p:nvPr/>
        </p:nvSpPr>
        <p:spPr>
          <a:xfrm>
            <a:off x="4029075" y="678042"/>
            <a:ext cx="35719" cy="725091"/>
          </a:xfrm>
          <a:prstGeom prst="rect">
            <a:avLst/>
          </a:prstGeom>
          <a:solidFill>
            <a:srgbClr val="B03A2E"/>
          </a:solidFill>
          <a:ln/>
        </p:spPr>
        <p:txBody>
          <a:bodyPr/>
          <a:lstStyle/>
          <a:p>
            <a:endParaRPr lang="en-ZA"/>
          </a:p>
        </p:txBody>
      </p:sp>
      <p:sp>
        <p:nvSpPr>
          <p:cNvPr id="9" name="Text 6"/>
          <p:cNvSpPr/>
          <p:nvPr/>
        </p:nvSpPr>
        <p:spPr>
          <a:xfrm>
            <a:off x="4171950" y="884318"/>
            <a:ext cx="261528" cy="312539"/>
          </a:xfrm>
          <a:prstGeom prst="rect">
            <a:avLst/>
          </a:prstGeom>
          <a:noFill/>
          <a:ln/>
        </p:spPr>
        <p:txBody>
          <a:bodyPr wrap="none" lIns="0" tIns="0" rIns="0" bIns="0" rtlCol="0" anchor="t">
            <a:spAutoFit/>
          </a:bodyPr>
          <a:lstStyle/>
          <a:p>
            <a:pPr marL="0" indent="0" algn="ctr">
              <a:lnSpc>
                <a:spcPts val="2200"/>
              </a:lnSpc>
              <a:buNone/>
            </a:pPr>
            <a:r>
              <a:rPr lang="en-US" sz="1602" b="1" dirty="0">
                <a:solidFill>
                  <a:srgbClr val="D4AF37"/>
                </a:solidFill>
              </a:rPr>
              <a:t>01</a:t>
            </a:r>
            <a:endParaRPr lang="en-US" sz="1602" dirty="0"/>
          </a:p>
        </p:txBody>
      </p:sp>
      <p:sp>
        <p:nvSpPr>
          <p:cNvPr id="10" name="Text 7"/>
          <p:cNvSpPr/>
          <p:nvPr/>
        </p:nvSpPr>
        <p:spPr>
          <a:xfrm>
            <a:off x="4576353" y="785199"/>
            <a:ext cx="3853272" cy="175022"/>
          </a:xfrm>
          <a:prstGeom prst="rect">
            <a:avLst/>
          </a:prstGeom>
          <a:noFill/>
          <a:ln/>
        </p:spPr>
        <p:txBody>
          <a:bodyPr wrap="none" lIns="0" tIns="0" rIns="0" bIns="0" rtlCol="0" anchor="t">
            <a:spAutoFit/>
          </a:bodyPr>
          <a:lstStyle/>
          <a:p>
            <a:pPr marL="0" indent="0" algn="l">
              <a:lnSpc>
                <a:spcPts val="1200"/>
              </a:lnSpc>
              <a:buNone/>
            </a:pPr>
            <a:r>
              <a:rPr lang="en-US" sz="885" b="1" dirty="0">
                <a:solidFill>
                  <a:srgbClr val="2C3E50"/>
                </a:solidFill>
              </a:rPr>
              <a:t>Daily Stand-up Meetings</a:t>
            </a:r>
            <a:endParaRPr lang="en-US" sz="885" dirty="0"/>
          </a:p>
        </p:txBody>
      </p:sp>
      <p:sp>
        <p:nvSpPr>
          <p:cNvPr id="11" name="Text 8"/>
          <p:cNvSpPr/>
          <p:nvPr/>
        </p:nvSpPr>
        <p:spPr>
          <a:xfrm>
            <a:off x="4576353" y="995939"/>
            <a:ext cx="3853272" cy="300038"/>
          </a:xfrm>
          <a:prstGeom prst="rect">
            <a:avLst/>
          </a:prstGeom>
          <a:noFill/>
          <a:ln/>
        </p:spPr>
        <p:txBody>
          <a:bodyPr wrap="square" lIns="0" tIns="0" rIns="0" bIns="0" rtlCol="0" anchor="t">
            <a:spAutoFit/>
          </a:bodyPr>
          <a:lstStyle/>
          <a:p>
            <a:pPr marL="0" indent="0" algn="just">
              <a:lnSpc>
                <a:spcPts val="1200"/>
              </a:lnSpc>
              <a:buNone/>
            </a:pPr>
            <a:r>
              <a:rPr lang="en-US" sz="780" dirty="0">
                <a:solidFill>
                  <a:srgbClr val="7F8C8D"/>
                </a:solidFill>
              </a:rPr>
              <a:t>Implement mandatory 15-minute morning briefings to align on the day's schedule and resource needs.</a:t>
            </a:r>
            <a:endParaRPr lang="en-US" sz="780" dirty="0"/>
          </a:p>
        </p:txBody>
      </p:sp>
      <p:sp>
        <p:nvSpPr>
          <p:cNvPr id="12" name="Shape 9"/>
          <p:cNvSpPr/>
          <p:nvPr/>
        </p:nvSpPr>
        <p:spPr>
          <a:xfrm>
            <a:off x="4029075" y="1546008"/>
            <a:ext cx="4543425" cy="725091"/>
          </a:xfrm>
          <a:prstGeom prst="rect">
            <a:avLst/>
          </a:prstGeom>
          <a:solidFill>
            <a:srgbClr val="F7F9F9"/>
          </a:solidFill>
          <a:ln/>
        </p:spPr>
        <p:txBody>
          <a:bodyPr/>
          <a:lstStyle/>
          <a:p>
            <a:endParaRPr lang="en-ZA"/>
          </a:p>
        </p:txBody>
      </p:sp>
      <p:sp>
        <p:nvSpPr>
          <p:cNvPr id="13" name="Shape 10"/>
          <p:cNvSpPr/>
          <p:nvPr/>
        </p:nvSpPr>
        <p:spPr>
          <a:xfrm>
            <a:off x="4029075" y="1546008"/>
            <a:ext cx="35719" cy="725091"/>
          </a:xfrm>
          <a:prstGeom prst="rect">
            <a:avLst/>
          </a:prstGeom>
          <a:solidFill>
            <a:srgbClr val="B03A2E"/>
          </a:solidFill>
          <a:ln/>
        </p:spPr>
        <p:txBody>
          <a:bodyPr/>
          <a:lstStyle/>
          <a:p>
            <a:endParaRPr lang="en-ZA"/>
          </a:p>
        </p:txBody>
      </p:sp>
      <p:sp>
        <p:nvSpPr>
          <p:cNvPr id="14" name="Text 11"/>
          <p:cNvSpPr/>
          <p:nvPr/>
        </p:nvSpPr>
        <p:spPr>
          <a:xfrm>
            <a:off x="4171950" y="1752284"/>
            <a:ext cx="261528" cy="312539"/>
          </a:xfrm>
          <a:prstGeom prst="rect">
            <a:avLst/>
          </a:prstGeom>
          <a:noFill/>
          <a:ln/>
        </p:spPr>
        <p:txBody>
          <a:bodyPr wrap="none" lIns="0" tIns="0" rIns="0" bIns="0" rtlCol="0" anchor="t">
            <a:spAutoFit/>
          </a:bodyPr>
          <a:lstStyle/>
          <a:p>
            <a:pPr marL="0" indent="0" algn="ctr">
              <a:lnSpc>
                <a:spcPts val="2200"/>
              </a:lnSpc>
              <a:buNone/>
            </a:pPr>
            <a:r>
              <a:rPr lang="en-US" sz="1602" b="1" dirty="0">
                <a:solidFill>
                  <a:srgbClr val="D4AF37"/>
                </a:solidFill>
              </a:rPr>
              <a:t>02</a:t>
            </a:r>
            <a:endParaRPr lang="en-US" sz="1602" dirty="0"/>
          </a:p>
        </p:txBody>
      </p:sp>
      <p:sp>
        <p:nvSpPr>
          <p:cNvPr id="15" name="Text 12"/>
          <p:cNvSpPr/>
          <p:nvPr/>
        </p:nvSpPr>
        <p:spPr>
          <a:xfrm>
            <a:off x="4576353" y="1653164"/>
            <a:ext cx="3853272" cy="175022"/>
          </a:xfrm>
          <a:prstGeom prst="rect">
            <a:avLst/>
          </a:prstGeom>
          <a:noFill/>
          <a:ln/>
        </p:spPr>
        <p:txBody>
          <a:bodyPr wrap="none" lIns="0" tIns="0" rIns="0" bIns="0" rtlCol="0" anchor="t">
            <a:spAutoFit/>
          </a:bodyPr>
          <a:lstStyle/>
          <a:p>
            <a:pPr marL="0" indent="0" algn="l">
              <a:lnSpc>
                <a:spcPts val="1200"/>
              </a:lnSpc>
              <a:buNone/>
            </a:pPr>
            <a:r>
              <a:rPr lang="en-US" sz="885" b="1" dirty="0">
                <a:solidFill>
                  <a:srgbClr val="2C3E50"/>
                </a:solidFill>
              </a:rPr>
              <a:t>Formalize WhatsApp Protocol</a:t>
            </a:r>
            <a:endParaRPr lang="en-US" sz="885" dirty="0"/>
          </a:p>
        </p:txBody>
      </p:sp>
      <p:sp>
        <p:nvSpPr>
          <p:cNvPr id="16" name="Text 13"/>
          <p:cNvSpPr/>
          <p:nvPr/>
        </p:nvSpPr>
        <p:spPr>
          <a:xfrm>
            <a:off x="4576353" y="1863905"/>
            <a:ext cx="3853272" cy="300038"/>
          </a:xfrm>
          <a:prstGeom prst="rect">
            <a:avLst/>
          </a:prstGeom>
          <a:noFill/>
          <a:ln/>
        </p:spPr>
        <p:txBody>
          <a:bodyPr wrap="square" lIns="0" tIns="0" rIns="0" bIns="0" rtlCol="0" anchor="t">
            <a:spAutoFit/>
          </a:bodyPr>
          <a:lstStyle/>
          <a:p>
            <a:pPr marL="0" indent="0" algn="just">
              <a:lnSpc>
                <a:spcPts val="1200"/>
              </a:lnSpc>
              <a:buNone/>
            </a:pPr>
            <a:r>
              <a:rPr lang="en-US" sz="780" dirty="0">
                <a:solidFill>
                  <a:srgbClr val="7F8C8D"/>
                </a:solidFill>
              </a:rPr>
              <a:t>Restrict WhatsApp to "FYI" notifications only. All decisions must be recorded in the TFS Digital System.</a:t>
            </a:r>
            <a:endParaRPr lang="en-US" sz="780" dirty="0"/>
          </a:p>
        </p:txBody>
      </p:sp>
      <p:sp>
        <p:nvSpPr>
          <p:cNvPr id="17" name="Shape 14"/>
          <p:cNvSpPr/>
          <p:nvPr/>
        </p:nvSpPr>
        <p:spPr>
          <a:xfrm>
            <a:off x="4029075" y="2413974"/>
            <a:ext cx="4543425" cy="725091"/>
          </a:xfrm>
          <a:prstGeom prst="rect">
            <a:avLst/>
          </a:prstGeom>
          <a:solidFill>
            <a:srgbClr val="F7F9F9"/>
          </a:solidFill>
          <a:ln/>
        </p:spPr>
        <p:txBody>
          <a:bodyPr/>
          <a:lstStyle/>
          <a:p>
            <a:endParaRPr lang="en-ZA"/>
          </a:p>
        </p:txBody>
      </p:sp>
      <p:sp>
        <p:nvSpPr>
          <p:cNvPr id="18" name="Shape 15"/>
          <p:cNvSpPr/>
          <p:nvPr/>
        </p:nvSpPr>
        <p:spPr>
          <a:xfrm>
            <a:off x="4029075" y="2413974"/>
            <a:ext cx="35719" cy="725091"/>
          </a:xfrm>
          <a:prstGeom prst="rect">
            <a:avLst/>
          </a:prstGeom>
          <a:solidFill>
            <a:srgbClr val="B03A2E"/>
          </a:solidFill>
          <a:ln/>
        </p:spPr>
        <p:txBody>
          <a:bodyPr/>
          <a:lstStyle/>
          <a:p>
            <a:endParaRPr lang="en-ZA"/>
          </a:p>
        </p:txBody>
      </p:sp>
      <p:sp>
        <p:nvSpPr>
          <p:cNvPr id="19" name="Text 16"/>
          <p:cNvSpPr/>
          <p:nvPr/>
        </p:nvSpPr>
        <p:spPr>
          <a:xfrm>
            <a:off x="4171950" y="2620249"/>
            <a:ext cx="261528" cy="312539"/>
          </a:xfrm>
          <a:prstGeom prst="rect">
            <a:avLst/>
          </a:prstGeom>
          <a:noFill/>
          <a:ln/>
        </p:spPr>
        <p:txBody>
          <a:bodyPr wrap="none" lIns="0" tIns="0" rIns="0" bIns="0" rtlCol="0" anchor="t">
            <a:spAutoFit/>
          </a:bodyPr>
          <a:lstStyle/>
          <a:p>
            <a:pPr marL="0" indent="0" algn="ctr">
              <a:lnSpc>
                <a:spcPts val="2200"/>
              </a:lnSpc>
              <a:buNone/>
            </a:pPr>
            <a:r>
              <a:rPr lang="en-US" sz="1602" b="1" dirty="0">
                <a:solidFill>
                  <a:srgbClr val="D4AF37"/>
                </a:solidFill>
              </a:rPr>
              <a:t>03</a:t>
            </a:r>
            <a:endParaRPr lang="en-US" sz="1602" dirty="0"/>
          </a:p>
        </p:txBody>
      </p:sp>
      <p:sp>
        <p:nvSpPr>
          <p:cNvPr id="20" name="Text 17"/>
          <p:cNvSpPr/>
          <p:nvPr/>
        </p:nvSpPr>
        <p:spPr>
          <a:xfrm>
            <a:off x="4576353" y="2521130"/>
            <a:ext cx="3853272" cy="175022"/>
          </a:xfrm>
          <a:prstGeom prst="rect">
            <a:avLst/>
          </a:prstGeom>
          <a:noFill/>
          <a:ln/>
        </p:spPr>
        <p:txBody>
          <a:bodyPr wrap="none" lIns="0" tIns="0" rIns="0" bIns="0" rtlCol="0" anchor="t">
            <a:spAutoFit/>
          </a:bodyPr>
          <a:lstStyle/>
          <a:p>
            <a:pPr marL="0" indent="0" algn="l">
              <a:lnSpc>
                <a:spcPts val="1200"/>
              </a:lnSpc>
              <a:buNone/>
            </a:pPr>
            <a:r>
              <a:rPr lang="en-US" sz="885" b="1" dirty="0">
                <a:solidFill>
                  <a:srgbClr val="2C3E50"/>
                </a:solidFill>
              </a:rPr>
              <a:t>Define Role Boundaries</a:t>
            </a:r>
            <a:endParaRPr lang="en-US" sz="885" dirty="0"/>
          </a:p>
        </p:txBody>
      </p:sp>
      <p:sp>
        <p:nvSpPr>
          <p:cNvPr id="21" name="Text 18"/>
          <p:cNvSpPr/>
          <p:nvPr/>
        </p:nvSpPr>
        <p:spPr>
          <a:xfrm>
            <a:off x="4576353" y="2731870"/>
            <a:ext cx="3853272" cy="141834"/>
          </a:xfrm>
          <a:prstGeom prst="rect">
            <a:avLst/>
          </a:prstGeom>
          <a:noFill/>
          <a:ln/>
        </p:spPr>
        <p:txBody>
          <a:bodyPr wrap="square" lIns="0" tIns="0" rIns="0" bIns="0" rtlCol="0" anchor="t">
            <a:spAutoFit/>
          </a:bodyPr>
          <a:lstStyle/>
          <a:p>
            <a:pPr marL="0" indent="0" algn="just">
              <a:lnSpc>
                <a:spcPts val="1200"/>
              </a:lnSpc>
              <a:buNone/>
            </a:pPr>
            <a:r>
              <a:rPr lang="en-US" sz="780" dirty="0">
                <a:solidFill>
                  <a:srgbClr val="7F8C8D"/>
                </a:solidFill>
              </a:rPr>
              <a:t>Publish clear job descriptions for staff to eliminate overlap.</a:t>
            </a:r>
            <a:endParaRPr lang="en-US" sz="780" dirty="0"/>
          </a:p>
        </p:txBody>
      </p:sp>
      <p:sp>
        <p:nvSpPr>
          <p:cNvPr id="22" name="Shape 19"/>
          <p:cNvSpPr/>
          <p:nvPr/>
        </p:nvSpPr>
        <p:spPr>
          <a:xfrm>
            <a:off x="4029075" y="3281939"/>
            <a:ext cx="4543425" cy="725091"/>
          </a:xfrm>
          <a:prstGeom prst="rect">
            <a:avLst/>
          </a:prstGeom>
          <a:solidFill>
            <a:srgbClr val="F7F9F9"/>
          </a:solidFill>
          <a:ln/>
        </p:spPr>
        <p:txBody>
          <a:bodyPr/>
          <a:lstStyle/>
          <a:p>
            <a:endParaRPr lang="en-ZA"/>
          </a:p>
        </p:txBody>
      </p:sp>
      <p:sp>
        <p:nvSpPr>
          <p:cNvPr id="23" name="Shape 20"/>
          <p:cNvSpPr/>
          <p:nvPr/>
        </p:nvSpPr>
        <p:spPr>
          <a:xfrm>
            <a:off x="4029075" y="3281939"/>
            <a:ext cx="35719" cy="725091"/>
          </a:xfrm>
          <a:prstGeom prst="rect">
            <a:avLst/>
          </a:prstGeom>
          <a:solidFill>
            <a:srgbClr val="B03A2E"/>
          </a:solidFill>
          <a:ln/>
        </p:spPr>
        <p:txBody>
          <a:bodyPr/>
          <a:lstStyle/>
          <a:p>
            <a:endParaRPr lang="en-ZA"/>
          </a:p>
        </p:txBody>
      </p:sp>
      <p:sp>
        <p:nvSpPr>
          <p:cNvPr id="24" name="Text 21"/>
          <p:cNvSpPr/>
          <p:nvPr/>
        </p:nvSpPr>
        <p:spPr>
          <a:xfrm>
            <a:off x="4171950" y="3488215"/>
            <a:ext cx="268616" cy="312539"/>
          </a:xfrm>
          <a:prstGeom prst="rect">
            <a:avLst/>
          </a:prstGeom>
          <a:noFill/>
          <a:ln/>
        </p:spPr>
        <p:txBody>
          <a:bodyPr wrap="none" lIns="0" tIns="0" rIns="0" bIns="0" rtlCol="0" anchor="t">
            <a:spAutoFit/>
          </a:bodyPr>
          <a:lstStyle/>
          <a:p>
            <a:pPr marL="0" indent="0" algn="ctr">
              <a:lnSpc>
                <a:spcPts val="2200"/>
              </a:lnSpc>
              <a:buNone/>
            </a:pPr>
            <a:r>
              <a:rPr lang="en-US" sz="1602" b="1" dirty="0">
                <a:solidFill>
                  <a:srgbClr val="D4AF37"/>
                </a:solidFill>
              </a:rPr>
              <a:t>04</a:t>
            </a:r>
            <a:endParaRPr lang="en-US" sz="1602" dirty="0"/>
          </a:p>
        </p:txBody>
      </p:sp>
      <p:sp>
        <p:nvSpPr>
          <p:cNvPr id="25" name="Text 22"/>
          <p:cNvSpPr/>
          <p:nvPr/>
        </p:nvSpPr>
        <p:spPr>
          <a:xfrm>
            <a:off x="4583441" y="3389095"/>
            <a:ext cx="3846184" cy="175022"/>
          </a:xfrm>
          <a:prstGeom prst="rect">
            <a:avLst/>
          </a:prstGeom>
          <a:noFill/>
          <a:ln/>
        </p:spPr>
        <p:txBody>
          <a:bodyPr wrap="none" lIns="0" tIns="0" rIns="0" bIns="0" rtlCol="0" anchor="t">
            <a:spAutoFit/>
          </a:bodyPr>
          <a:lstStyle/>
          <a:p>
            <a:pPr marL="0" indent="0" algn="l">
              <a:lnSpc>
                <a:spcPts val="1200"/>
              </a:lnSpc>
              <a:buNone/>
            </a:pPr>
            <a:r>
              <a:rPr lang="en-US" sz="885" b="1" dirty="0">
                <a:solidFill>
                  <a:srgbClr val="2C3E50"/>
                </a:solidFill>
              </a:rPr>
              <a:t>Secure Access Control</a:t>
            </a:r>
            <a:endParaRPr lang="en-US" sz="885" dirty="0"/>
          </a:p>
        </p:txBody>
      </p:sp>
      <p:sp>
        <p:nvSpPr>
          <p:cNvPr id="26" name="Text 23"/>
          <p:cNvSpPr/>
          <p:nvPr/>
        </p:nvSpPr>
        <p:spPr>
          <a:xfrm>
            <a:off x="4583441" y="3599836"/>
            <a:ext cx="3846184" cy="300038"/>
          </a:xfrm>
          <a:prstGeom prst="rect">
            <a:avLst/>
          </a:prstGeom>
          <a:noFill/>
          <a:ln/>
        </p:spPr>
        <p:txBody>
          <a:bodyPr wrap="square" lIns="0" tIns="0" rIns="0" bIns="0" rtlCol="0" anchor="t">
            <a:spAutoFit/>
          </a:bodyPr>
          <a:lstStyle/>
          <a:p>
            <a:pPr marL="0" indent="0" algn="just">
              <a:lnSpc>
                <a:spcPts val="1200"/>
              </a:lnSpc>
              <a:buNone/>
            </a:pPr>
            <a:r>
              <a:rPr lang="en-US" sz="780" dirty="0">
                <a:solidFill>
                  <a:srgbClr val="7F8C8D"/>
                </a:solidFill>
              </a:rPr>
              <a:t>Issue individual user accounts for all system users and enforce password policies.</a:t>
            </a:r>
            <a:endParaRPr lang="en-US" sz="78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571500" y="603535"/>
            <a:ext cx="3028950" cy="817959"/>
          </a:xfrm>
          <a:prstGeom prst="rect">
            <a:avLst/>
          </a:prstGeom>
          <a:noFill/>
          <a:ln/>
        </p:spPr>
        <p:txBody>
          <a:bodyPr wrap="square" lIns="0" tIns="0" rIns="0" bIns="0" rtlCol="0" anchor="t">
            <a:spAutoFit/>
          </a:bodyPr>
          <a:lstStyle/>
          <a:p>
            <a:pPr marL="0" indent="0" algn="l">
              <a:lnSpc>
                <a:spcPts val="2800"/>
              </a:lnSpc>
              <a:buNone/>
            </a:pPr>
            <a:r>
              <a:rPr lang="en-US" sz="2121" b="1" dirty="0">
                <a:solidFill>
                  <a:srgbClr val="B03A2E"/>
                </a:solidFill>
              </a:rPr>
              <a:t>Recommendations: Phase 2 (Strategic)</a:t>
            </a:r>
            <a:endParaRPr lang="en-US" sz="2121" dirty="0"/>
          </a:p>
        </p:txBody>
      </p:sp>
      <p:sp>
        <p:nvSpPr>
          <p:cNvPr id="4" name="Text 1"/>
          <p:cNvSpPr/>
          <p:nvPr/>
        </p:nvSpPr>
        <p:spPr>
          <a:xfrm>
            <a:off x="571500" y="1492932"/>
            <a:ext cx="3028950" cy="355402"/>
          </a:xfrm>
          <a:prstGeom prst="rect">
            <a:avLst/>
          </a:prstGeom>
          <a:noFill/>
          <a:ln/>
        </p:spPr>
        <p:txBody>
          <a:bodyPr wrap="square" lIns="0" tIns="0" rIns="0" bIns="127508" rtlCol="0" anchor="t">
            <a:spAutoFit/>
          </a:bodyPr>
          <a:lstStyle/>
          <a:p>
            <a:pPr marL="0" indent="0" algn="l">
              <a:lnSpc>
                <a:spcPts val="1600"/>
              </a:lnSpc>
              <a:buNone/>
            </a:pPr>
            <a:r>
              <a:rPr lang="en-US" sz="1269" dirty="0">
                <a:solidFill>
                  <a:srgbClr val="D4AF37"/>
                </a:solidFill>
              </a:rPr>
              <a:t>Optimizing for Efficiency and Growth</a:t>
            </a:r>
            <a:endParaRPr lang="en-US" sz="1269" dirty="0"/>
          </a:p>
        </p:txBody>
      </p:sp>
      <p:sp>
        <p:nvSpPr>
          <p:cNvPr id="5" name="Text 2"/>
          <p:cNvSpPr/>
          <p:nvPr/>
        </p:nvSpPr>
        <p:spPr>
          <a:xfrm>
            <a:off x="571500" y="2062646"/>
            <a:ext cx="3028950" cy="617153"/>
          </a:xfrm>
          <a:prstGeom prst="rect">
            <a:avLst/>
          </a:prstGeom>
          <a:noFill/>
          <a:ln/>
        </p:spPr>
        <p:txBody>
          <a:bodyPr wrap="square" lIns="0" tIns="0" rIns="0" bIns="0" rtlCol="0" anchor="t">
            <a:spAutoFit/>
          </a:bodyPr>
          <a:lstStyle/>
          <a:p>
            <a:pPr marL="0" indent="0" algn="just">
              <a:lnSpc>
                <a:spcPts val="1600"/>
              </a:lnSpc>
              <a:buNone/>
            </a:pPr>
            <a:r>
              <a:rPr lang="en-US" sz="942" dirty="0">
                <a:solidFill>
                  <a:srgbClr val="34495E"/>
                </a:solidFill>
              </a:rPr>
              <a:t>With the foundation stabilized, the focus shifts to optimizing complex workflows and leveraging data for strategic decision-making.</a:t>
            </a:r>
            <a:endParaRPr lang="en-US" sz="942" dirty="0"/>
          </a:p>
        </p:txBody>
      </p:sp>
      <p:sp>
        <p:nvSpPr>
          <p:cNvPr id="6" name="Text 3"/>
          <p:cNvSpPr/>
          <p:nvPr/>
        </p:nvSpPr>
        <p:spPr>
          <a:xfrm>
            <a:off x="571500" y="2822674"/>
            <a:ext cx="3028950" cy="617153"/>
          </a:xfrm>
          <a:prstGeom prst="rect">
            <a:avLst/>
          </a:prstGeom>
          <a:noFill/>
          <a:ln/>
        </p:spPr>
        <p:txBody>
          <a:bodyPr wrap="square" lIns="0" tIns="0" rIns="0" bIns="0" rtlCol="0" anchor="t">
            <a:spAutoFit/>
          </a:bodyPr>
          <a:lstStyle/>
          <a:p>
            <a:pPr marL="0" indent="0" algn="just">
              <a:lnSpc>
                <a:spcPts val="1600"/>
              </a:lnSpc>
              <a:buNone/>
            </a:pPr>
            <a:r>
              <a:rPr lang="en-US" sz="942" dirty="0">
                <a:solidFill>
                  <a:srgbClr val="34495E"/>
                </a:solidFill>
              </a:rPr>
              <a:t>This phase targets high-value areas like private funerals and fleet management to maximize profitability and service quality.</a:t>
            </a:r>
            <a:endParaRPr lang="en-US" sz="942" dirty="0"/>
          </a:p>
        </p:txBody>
      </p:sp>
      <p:sp>
        <p:nvSpPr>
          <p:cNvPr id="7" name="Shape 4"/>
          <p:cNvSpPr/>
          <p:nvPr/>
        </p:nvSpPr>
        <p:spPr>
          <a:xfrm>
            <a:off x="4029075" y="428625"/>
            <a:ext cx="4543425" cy="725091"/>
          </a:xfrm>
          <a:prstGeom prst="rect">
            <a:avLst/>
          </a:prstGeom>
          <a:solidFill>
            <a:srgbClr val="FEF9E7"/>
          </a:solidFill>
          <a:ln/>
        </p:spPr>
        <p:txBody>
          <a:bodyPr/>
          <a:lstStyle/>
          <a:p>
            <a:endParaRPr lang="en-ZA"/>
          </a:p>
        </p:txBody>
      </p:sp>
      <p:sp>
        <p:nvSpPr>
          <p:cNvPr id="8" name="Shape 5"/>
          <p:cNvSpPr/>
          <p:nvPr/>
        </p:nvSpPr>
        <p:spPr>
          <a:xfrm>
            <a:off x="4029075" y="428625"/>
            <a:ext cx="35719" cy="725091"/>
          </a:xfrm>
          <a:prstGeom prst="rect">
            <a:avLst/>
          </a:prstGeom>
          <a:solidFill>
            <a:srgbClr val="B03A2E"/>
          </a:solidFill>
          <a:ln/>
        </p:spPr>
        <p:txBody>
          <a:bodyPr/>
          <a:lstStyle/>
          <a:p>
            <a:endParaRPr lang="en-ZA"/>
          </a:p>
        </p:txBody>
      </p:sp>
      <p:sp>
        <p:nvSpPr>
          <p:cNvPr id="9" name="Text 6"/>
          <p:cNvSpPr/>
          <p:nvPr/>
        </p:nvSpPr>
        <p:spPr>
          <a:xfrm>
            <a:off x="4171950" y="634901"/>
            <a:ext cx="261528" cy="312539"/>
          </a:xfrm>
          <a:prstGeom prst="rect">
            <a:avLst/>
          </a:prstGeom>
          <a:noFill/>
          <a:ln/>
        </p:spPr>
        <p:txBody>
          <a:bodyPr wrap="none" lIns="0" tIns="0" rIns="0" bIns="0" rtlCol="0" anchor="t">
            <a:spAutoFit/>
          </a:bodyPr>
          <a:lstStyle/>
          <a:p>
            <a:pPr marL="0" indent="0" algn="ctr">
              <a:lnSpc>
                <a:spcPts val="2200"/>
              </a:lnSpc>
              <a:buNone/>
            </a:pPr>
            <a:r>
              <a:rPr lang="en-US" sz="1602" b="1" dirty="0">
                <a:solidFill>
                  <a:srgbClr val="D4AF37"/>
                </a:solidFill>
              </a:rPr>
              <a:t>01</a:t>
            </a:r>
            <a:endParaRPr lang="en-US" sz="1602" dirty="0"/>
          </a:p>
        </p:txBody>
      </p:sp>
      <p:sp>
        <p:nvSpPr>
          <p:cNvPr id="10" name="Text 7"/>
          <p:cNvSpPr/>
          <p:nvPr/>
        </p:nvSpPr>
        <p:spPr>
          <a:xfrm>
            <a:off x="4576353" y="535781"/>
            <a:ext cx="3853272" cy="175022"/>
          </a:xfrm>
          <a:prstGeom prst="rect">
            <a:avLst/>
          </a:prstGeom>
          <a:noFill/>
          <a:ln/>
        </p:spPr>
        <p:txBody>
          <a:bodyPr wrap="none" lIns="0" tIns="0" rIns="0" bIns="0" rtlCol="0" anchor="t">
            <a:spAutoFit/>
          </a:bodyPr>
          <a:lstStyle/>
          <a:p>
            <a:pPr marL="0" indent="0" algn="l">
              <a:lnSpc>
                <a:spcPts val="1200"/>
              </a:lnSpc>
              <a:buNone/>
            </a:pPr>
            <a:r>
              <a:rPr lang="en-US" sz="885" b="1" dirty="0">
                <a:solidFill>
                  <a:srgbClr val="2C3E50"/>
                </a:solidFill>
              </a:rPr>
              <a:t>Private Funeral SOPs</a:t>
            </a:r>
            <a:endParaRPr lang="en-US" sz="885" dirty="0"/>
          </a:p>
        </p:txBody>
      </p:sp>
      <p:sp>
        <p:nvSpPr>
          <p:cNvPr id="11" name="Text 8"/>
          <p:cNvSpPr/>
          <p:nvPr/>
        </p:nvSpPr>
        <p:spPr>
          <a:xfrm>
            <a:off x="4576353" y="746522"/>
            <a:ext cx="3853272" cy="300038"/>
          </a:xfrm>
          <a:prstGeom prst="rect">
            <a:avLst/>
          </a:prstGeom>
          <a:noFill/>
          <a:ln/>
        </p:spPr>
        <p:txBody>
          <a:bodyPr wrap="square" lIns="0" tIns="0" rIns="0" bIns="0" rtlCol="0" anchor="t">
            <a:spAutoFit/>
          </a:bodyPr>
          <a:lstStyle/>
          <a:p>
            <a:pPr marL="0" indent="0" algn="just">
              <a:lnSpc>
                <a:spcPts val="1200"/>
              </a:lnSpc>
              <a:buNone/>
            </a:pPr>
            <a:r>
              <a:rPr lang="en-US" sz="780" dirty="0">
                <a:solidFill>
                  <a:srgbClr val="7F8C8D"/>
                </a:solidFill>
              </a:rPr>
              <a:t>Develop specialized workflows for private funerals that allow for customization within a structured framework.</a:t>
            </a:r>
            <a:endParaRPr lang="en-US" sz="780" dirty="0"/>
          </a:p>
        </p:txBody>
      </p:sp>
      <p:sp>
        <p:nvSpPr>
          <p:cNvPr id="12" name="Shape 9"/>
          <p:cNvSpPr/>
          <p:nvPr/>
        </p:nvSpPr>
        <p:spPr>
          <a:xfrm>
            <a:off x="4029075" y="1296591"/>
            <a:ext cx="4543425" cy="725091"/>
          </a:xfrm>
          <a:prstGeom prst="rect">
            <a:avLst/>
          </a:prstGeom>
          <a:solidFill>
            <a:srgbClr val="FEF9E7"/>
          </a:solidFill>
          <a:ln/>
        </p:spPr>
        <p:txBody>
          <a:bodyPr/>
          <a:lstStyle/>
          <a:p>
            <a:endParaRPr lang="en-ZA"/>
          </a:p>
        </p:txBody>
      </p:sp>
      <p:sp>
        <p:nvSpPr>
          <p:cNvPr id="13" name="Shape 10"/>
          <p:cNvSpPr/>
          <p:nvPr/>
        </p:nvSpPr>
        <p:spPr>
          <a:xfrm>
            <a:off x="4029075" y="1296591"/>
            <a:ext cx="35719" cy="725091"/>
          </a:xfrm>
          <a:prstGeom prst="rect">
            <a:avLst/>
          </a:prstGeom>
          <a:solidFill>
            <a:srgbClr val="B03A2E"/>
          </a:solidFill>
          <a:ln/>
        </p:spPr>
        <p:txBody>
          <a:bodyPr/>
          <a:lstStyle/>
          <a:p>
            <a:endParaRPr lang="en-ZA"/>
          </a:p>
        </p:txBody>
      </p:sp>
      <p:sp>
        <p:nvSpPr>
          <p:cNvPr id="14" name="Text 11"/>
          <p:cNvSpPr/>
          <p:nvPr/>
        </p:nvSpPr>
        <p:spPr>
          <a:xfrm>
            <a:off x="4171950" y="1502866"/>
            <a:ext cx="261528" cy="312539"/>
          </a:xfrm>
          <a:prstGeom prst="rect">
            <a:avLst/>
          </a:prstGeom>
          <a:noFill/>
          <a:ln/>
        </p:spPr>
        <p:txBody>
          <a:bodyPr wrap="none" lIns="0" tIns="0" rIns="0" bIns="0" rtlCol="0" anchor="t">
            <a:spAutoFit/>
          </a:bodyPr>
          <a:lstStyle/>
          <a:p>
            <a:pPr marL="0" indent="0" algn="ctr">
              <a:lnSpc>
                <a:spcPts val="2200"/>
              </a:lnSpc>
              <a:buNone/>
            </a:pPr>
            <a:r>
              <a:rPr lang="en-US" sz="1602" b="1" dirty="0">
                <a:solidFill>
                  <a:srgbClr val="D4AF37"/>
                </a:solidFill>
              </a:rPr>
              <a:t>02</a:t>
            </a:r>
            <a:endParaRPr lang="en-US" sz="1602" dirty="0"/>
          </a:p>
        </p:txBody>
      </p:sp>
      <p:sp>
        <p:nvSpPr>
          <p:cNvPr id="15" name="Text 12"/>
          <p:cNvSpPr/>
          <p:nvPr/>
        </p:nvSpPr>
        <p:spPr>
          <a:xfrm>
            <a:off x="4576353" y="1403747"/>
            <a:ext cx="3853272" cy="175022"/>
          </a:xfrm>
          <a:prstGeom prst="rect">
            <a:avLst/>
          </a:prstGeom>
          <a:noFill/>
          <a:ln/>
        </p:spPr>
        <p:txBody>
          <a:bodyPr wrap="none" lIns="0" tIns="0" rIns="0" bIns="0" rtlCol="0" anchor="t">
            <a:spAutoFit/>
          </a:bodyPr>
          <a:lstStyle/>
          <a:p>
            <a:pPr marL="0" indent="0" algn="l">
              <a:lnSpc>
                <a:spcPts val="1200"/>
              </a:lnSpc>
              <a:buNone/>
            </a:pPr>
            <a:r>
              <a:rPr lang="en-US" sz="885" b="1" dirty="0">
                <a:solidFill>
                  <a:srgbClr val="2C3E50"/>
                </a:solidFill>
              </a:rPr>
              <a:t>Fleet Optimization</a:t>
            </a:r>
            <a:endParaRPr lang="en-US" sz="885" dirty="0"/>
          </a:p>
        </p:txBody>
      </p:sp>
      <p:sp>
        <p:nvSpPr>
          <p:cNvPr id="16" name="Text 13"/>
          <p:cNvSpPr/>
          <p:nvPr/>
        </p:nvSpPr>
        <p:spPr>
          <a:xfrm>
            <a:off x="4576353" y="1614488"/>
            <a:ext cx="3853272" cy="300038"/>
          </a:xfrm>
          <a:prstGeom prst="rect">
            <a:avLst/>
          </a:prstGeom>
          <a:noFill/>
          <a:ln/>
        </p:spPr>
        <p:txBody>
          <a:bodyPr wrap="square" lIns="0" tIns="0" rIns="0" bIns="0" rtlCol="0" anchor="t">
            <a:spAutoFit/>
          </a:bodyPr>
          <a:lstStyle/>
          <a:p>
            <a:pPr marL="0" indent="0" algn="just">
              <a:lnSpc>
                <a:spcPts val="1200"/>
              </a:lnSpc>
              <a:buNone/>
            </a:pPr>
            <a:r>
              <a:rPr lang="en-US" sz="780" dirty="0">
                <a:solidFill>
                  <a:srgbClr val="7F8C8D"/>
                </a:solidFill>
              </a:rPr>
              <a:t>Implement predictive maintenance schedules and route optimization to reduce fuel costs and downtime.</a:t>
            </a:r>
            <a:endParaRPr lang="en-US" sz="780" dirty="0"/>
          </a:p>
        </p:txBody>
      </p:sp>
      <p:sp>
        <p:nvSpPr>
          <p:cNvPr id="17" name="Shape 14"/>
          <p:cNvSpPr/>
          <p:nvPr/>
        </p:nvSpPr>
        <p:spPr>
          <a:xfrm>
            <a:off x="4029075" y="2164556"/>
            <a:ext cx="4543425" cy="725091"/>
          </a:xfrm>
          <a:prstGeom prst="rect">
            <a:avLst/>
          </a:prstGeom>
          <a:solidFill>
            <a:srgbClr val="FEF9E7"/>
          </a:solidFill>
          <a:ln/>
        </p:spPr>
        <p:txBody>
          <a:bodyPr/>
          <a:lstStyle/>
          <a:p>
            <a:endParaRPr lang="en-ZA"/>
          </a:p>
        </p:txBody>
      </p:sp>
      <p:sp>
        <p:nvSpPr>
          <p:cNvPr id="18" name="Shape 15"/>
          <p:cNvSpPr/>
          <p:nvPr/>
        </p:nvSpPr>
        <p:spPr>
          <a:xfrm>
            <a:off x="4029075" y="2164556"/>
            <a:ext cx="35719" cy="725091"/>
          </a:xfrm>
          <a:prstGeom prst="rect">
            <a:avLst/>
          </a:prstGeom>
          <a:solidFill>
            <a:srgbClr val="B03A2E"/>
          </a:solidFill>
          <a:ln/>
        </p:spPr>
        <p:txBody>
          <a:bodyPr/>
          <a:lstStyle/>
          <a:p>
            <a:endParaRPr lang="en-ZA"/>
          </a:p>
        </p:txBody>
      </p:sp>
      <p:sp>
        <p:nvSpPr>
          <p:cNvPr id="19" name="Text 16"/>
          <p:cNvSpPr/>
          <p:nvPr/>
        </p:nvSpPr>
        <p:spPr>
          <a:xfrm>
            <a:off x="4171950" y="2370832"/>
            <a:ext cx="261528" cy="312539"/>
          </a:xfrm>
          <a:prstGeom prst="rect">
            <a:avLst/>
          </a:prstGeom>
          <a:noFill/>
          <a:ln/>
        </p:spPr>
        <p:txBody>
          <a:bodyPr wrap="none" lIns="0" tIns="0" rIns="0" bIns="0" rtlCol="0" anchor="t">
            <a:spAutoFit/>
          </a:bodyPr>
          <a:lstStyle/>
          <a:p>
            <a:pPr marL="0" indent="0" algn="ctr">
              <a:lnSpc>
                <a:spcPts val="2200"/>
              </a:lnSpc>
              <a:buNone/>
            </a:pPr>
            <a:r>
              <a:rPr lang="en-US" sz="1602" b="1" dirty="0">
                <a:solidFill>
                  <a:srgbClr val="D4AF37"/>
                </a:solidFill>
              </a:rPr>
              <a:t>03</a:t>
            </a:r>
            <a:endParaRPr lang="en-US" sz="1602" dirty="0"/>
          </a:p>
        </p:txBody>
      </p:sp>
      <p:sp>
        <p:nvSpPr>
          <p:cNvPr id="20" name="Text 17"/>
          <p:cNvSpPr/>
          <p:nvPr/>
        </p:nvSpPr>
        <p:spPr>
          <a:xfrm>
            <a:off x="4576353" y="2271713"/>
            <a:ext cx="3853272" cy="175022"/>
          </a:xfrm>
          <a:prstGeom prst="rect">
            <a:avLst/>
          </a:prstGeom>
          <a:noFill/>
          <a:ln/>
        </p:spPr>
        <p:txBody>
          <a:bodyPr wrap="none" lIns="0" tIns="0" rIns="0" bIns="0" rtlCol="0" anchor="t">
            <a:spAutoFit/>
          </a:bodyPr>
          <a:lstStyle/>
          <a:p>
            <a:pPr marL="0" indent="0" algn="l">
              <a:lnSpc>
                <a:spcPts val="1200"/>
              </a:lnSpc>
              <a:buNone/>
            </a:pPr>
            <a:r>
              <a:rPr lang="en-US" sz="885" b="1" dirty="0">
                <a:solidFill>
                  <a:srgbClr val="2C3E50"/>
                </a:solidFill>
              </a:rPr>
              <a:t>Advanced Analytics</a:t>
            </a:r>
            <a:endParaRPr lang="en-US" sz="885" dirty="0"/>
          </a:p>
        </p:txBody>
      </p:sp>
      <p:sp>
        <p:nvSpPr>
          <p:cNvPr id="21" name="Text 18"/>
          <p:cNvSpPr/>
          <p:nvPr/>
        </p:nvSpPr>
        <p:spPr>
          <a:xfrm>
            <a:off x="4576353" y="2482453"/>
            <a:ext cx="3853272" cy="300038"/>
          </a:xfrm>
          <a:prstGeom prst="rect">
            <a:avLst/>
          </a:prstGeom>
          <a:noFill/>
          <a:ln/>
        </p:spPr>
        <p:txBody>
          <a:bodyPr wrap="square" lIns="0" tIns="0" rIns="0" bIns="0" rtlCol="0" anchor="t">
            <a:spAutoFit/>
          </a:bodyPr>
          <a:lstStyle/>
          <a:p>
            <a:pPr marL="0" indent="0" algn="just">
              <a:lnSpc>
                <a:spcPts val="1200"/>
              </a:lnSpc>
              <a:buNone/>
            </a:pPr>
            <a:r>
              <a:rPr lang="en-US" sz="780" dirty="0">
                <a:solidFill>
                  <a:srgbClr val="7F8C8D"/>
                </a:solidFill>
              </a:rPr>
              <a:t>Deploy dashboards to track key performance indicators (KPIs) such as cost-per-service and staff utilization.</a:t>
            </a:r>
            <a:endParaRPr lang="en-US" sz="780" dirty="0"/>
          </a:p>
        </p:txBody>
      </p:sp>
      <p:sp>
        <p:nvSpPr>
          <p:cNvPr id="22" name="Shape 19"/>
          <p:cNvSpPr/>
          <p:nvPr/>
        </p:nvSpPr>
        <p:spPr>
          <a:xfrm>
            <a:off x="4029075" y="3032522"/>
            <a:ext cx="4543425" cy="725091"/>
          </a:xfrm>
          <a:prstGeom prst="rect">
            <a:avLst/>
          </a:prstGeom>
          <a:solidFill>
            <a:srgbClr val="FEF9E7"/>
          </a:solidFill>
          <a:ln/>
        </p:spPr>
        <p:txBody>
          <a:bodyPr/>
          <a:lstStyle/>
          <a:p>
            <a:endParaRPr lang="en-ZA"/>
          </a:p>
        </p:txBody>
      </p:sp>
      <p:sp>
        <p:nvSpPr>
          <p:cNvPr id="23" name="Shape 20"/>
          <p:cNvSpPr/>
          <p:nvPr/>
        </p:nvSpPr>
        <p:spPr>
          <a:xfrm>
            <a:off x="4029075" y="3032522"/>
            <a:ext cx="35719" cy="725091"/>
          </a:xfrm>
          <a:prstGeom prst="rect">
            <a:avLst/>
          </a:prstGeom>
          <a:solidFill>
            <a:srgbClr val="B03A2E"/>
          </a:solidFill>
          <a:ln/>
        </p:spPr>
        <p:txBody>
          <a:bodyPr/>
          <a:lstStyle/>
          <a:p>
            <a:endParaRPr lang="en-ZA"/>
          </a:p>
        </p:txBody>
      </p:sp>
      <p:sp>
        <p:nvSpPr>
          <p:cNvPr id="24" name="Text 21"/>
          <p:cNvSpPr/>
          <p:nvPr/>
        </p:nvSpPr>
        <p:spPr>
          <a:xfrm>
            <a:off x="4171950" y="3238798"/>
            <a:ext cx="261528" cy="312539"/>
          </a:xfrm>
          <a:prstGeom prst="rect">
            <a:avLst/>
          </a:prstGeom>
          <a:noFill/>
          <a:ln/>
        </p:spPr>
        <p:txBody>
          <a:bodyPr wrap="none" lIns="0" tIns="0" rIns="0" bIns="0" rtlCol="0" anchor="t">
            <a:spAutoFit/>
          </a:bodyPr>
          <a:lstStyle/>
          <a:p>
            <a:pPr marL="0" indent="0" algn="ctr">
              <a:lnSpc>
                <a:spcPts val="2200"/>
              </a:lnSpc>
              <a:buNone/>
            </a:pPr>
            <a:r>
              <a:rPr lang="en-US" sz="1602" b="1" dirty="0">
                <a:solidFill>
                  <a:srgbClr val="D4AF37"/>
                </a:solidFill>
              </a:rPr>
              <a:t>04</a:t>
            </a:r>
            <a:endParaRPr lang="en-US" sz="1602" dirty="0"/>
          </a:p>
        </p:txBody>
      </p:sp>
      <p:sp>
        <p:nvSpPr>
          <p:cNvPr id="25" name="Text 22"/>
          <p:cNvSpPr/>
          <p:nvPr/>
        </p:nvSpPr>
        <p:spPr>
          <a:xfrm>
            <a:off x="4576353" y="3139678"/>
            <a:ext cx="3853272" cy="175022"/>
          </a:xfrm>
          <a:prstGeom prst="rect">
            <a:avLst/>
          </a:prstGeom>
          <a:noFill/>
          <a:ln/>
        </p:spPr>
        <p:txBody>
          <a:bodyPr wrap="none" lIns="0" tIns="0" rIns="0" bIns="0" rtlCol="0" anchor="t">
            <a:spAutoFit/>
          </a:bodyPr>
          <a:lstStyle/>
          <a:p>
            <a:pPr marL="0" indent="0" algn="l">
              <a:lnSpc>
                <a:spcPts val="1200"/>
              </a:lnSpc>
              <a:buNone/>
            </a:pPr>
            <a:r>
              <a:rPr lang="en-US" sz="885" b="1" dirty="0">
                <a:solidFill>
                  <a:srgbClr val="2C3E50"/>
                </a:solidFill>
              </a:rPr>
              <a:t>Client Feedback Loop</a:t>
            </a:r>
            <a:endParaRPr lang="en-US" sz="885" dirty="0"/>
          </a:p>
        </p:txBody>
      </p:sp>
      <p:sp>
        <p:nvSpPr>
          <p:cNvPr id="26" name="Text 23"/>
          <p:cNvSpPr/>
          <p:nvPr/>
        </p:nvSpPr>
        <p:spPr>
          <a:xfrm>
            <a:off x="4576353" y="3350419"/>
            <a:ext cx="3853272" cy="300038"/>
          </a:xfrm>
          <a:prstGeom prst="rect">
            <a:avLst/>
          </a:prstGeom>
          <a:noFill/>
          <a:ln/>
        </p:spPr>
        <p:txBody>
          <a:bodyPr wrap="square" lIns="0" tIns="0" rIns="0" bIns="0" rtlCol="0" anchor="t">
            <a:spAutoFit/>
          </a:bodyPr>
          <a:lstStyle/>
          <a:p>
            <a:pPr marL="0" indent="0" algn="just">
              <a:lnSpc>
                <a:spcPts val="1200"/>
              </a:lnSpc>
              <a:buNone/>
            </a:pPr>
            <a:r>
              <a:rPr lang="en-US" sz="780" dirty="0">
                <a:solidFill>
                  <a:srgbClr val="7F8C8D"/>
                </a:solidFill>
              </a:rPr>
              <a:t>Integrate automated post-service surveys to gather client feedback and drive continuous improvement.</a:t>
            </a:r>
            <a:endParaRPr lang="en-US" sz="78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571500" y="428625"/>
            <a:ext cx="3786188" cy="817959"/>
          </a:xfrm>
          <a:prstGeom prst="rect">
            <a:avLst/>
          </a:prstGeom>
          <a:noFill/>
          <a:ln/>
        </p:spPr>
        <p:txBody>
          <a:bodyPr wrap="square" lIns="0" tIns="0" rIns="0" bIns="0" rtlCol="0" anchor="t">
            <a:spAutoFit/>
          </a:bodyPr>
          <a:lstStyle/>
          <a:p>
            <a:pPr marL="0" indent="0" algn="l">
              <a:lnSpc>
                <a:spcPts val="2800"/>
              </a:lnSpc>
              <a:buNone/>
            </a:pPr>
            <a:r>
              <a:rPr lang="en-US" sz="2121" b="1" dirty="0">
                <a:solidFill>
                  <a:srgbClr val="B03A2E"/>
                </a:solidFill>
              </a:rPr>
              <a:t>Client Engagement Strategy</a:t>
            </a:r>
            <a:endParaRPr lang="en-US" sz="2121" dirty="0"/>
          </a:p>
        </p:txBody>
      </p:sp>
      <p:sp>
        <p:nvSpPr>
          <p:cNvPr id="4" name="Text 1"/>
          <p:cNvSpPr/>
          <p:nvPr/>
        </p:nvSpPr>
        <p:spPr>
          <a:xfrm>
            <a:off x="571500" y="1318022"/>
            <a:ext cx="3786188" cy="355402"/>
          </a:xfrm>
          <a:prstGeom prst="rect">
            <a:avLst/>
          </a:prstGeom>
          <a:noFill/>
          <a:ln/>
        </p:spPr>
        <p:txBody>
          <a:bodyPr wrap="square" lIns="0" tIns="0" rIns="0" bIns="127508" rtlCol="0" anchor="t">
            <a:spAutoFit/>
          </a:bodyPr>
          <a:lstStyle/>
          <a:p>
            <a:pPr marL="0" indent="0" algn="l">
              <a:lnSpc>
                <a:spcPts val="1600"/>
              </a:lnSpc>
              <a:buNone/>
            </a:pPr>
            <a:r>
              <a:rPr lang="en-US" sz="1269" dirty="0">
                <a:solidFill>
                  <a:srgbClr val="D4AF37"/>
                </a:solidFill>
              </a:rPr>
              <a:t>Building Trust Through Every Interaction</a:t>
            </a:r>
            <a:endParaRPr lang="en-US" sz="1269" dirty="0"/>
          </a:p>
        </p:txBody>
      </p:sp>
      <p:sp>
        <p:nvSpPr>
          <p:cNvPr id="5" name="Text 2"/>
          <p:cNvSpPr/>
          <p:nvPr/>
        </p:nvSpPr>
        <p:spPr>
          <a:xfrm>
            <a:off x="571500" y="1887736"/>
            <a:ext cx="3786188" cy="822871"/>
          </a:xfrm>
          <a:prstGeom prst="rect">
            <a:avLst/>
          </a:prstGeom>
          <a:noFill/>
          <a:ln/>
        </p:spPr>
        <p:txBody>
          <a:bodyPr wrap="square" lIns="0" tIns="0" rIns="0" bIns="0" rtlCol="0" anchor="t">
            <a:spAutoFit/>
          </a:bodyPr>
          <a:lstStyle/>
          <a:p>
            <a:pPr marL="0" indent="0" algn="just">
              <a:lnSpc>
                <a:spcPts val="1600"/>
              </a:lnSpc>
              <a:buNone/>
            </a:pPr>
            <a:r>
              <a:rPr lang="en-US" sz="942" dirty="0">
                <a:solidFill>
                  <a:srgbClr val="34495E"/>
                </a:solidFill>
              </a:rPr>
              <a:t>Our relationship with clients extends beyond the funeral service itself. By leveraging digital tools, we can enhance the client experience from the first point of contact through to post-service support.</a:t>
            </a:r>
            <a:endParaRPr lang="en-US" sz="942" dirty="0"/>
          </a:p>
        </p:txBody>
      </p:sp>
      <p:sp>
        <p:nvSpPr>
          <p:cNvPr id="6" name="Text 3"/>
          <p:cNvSpPr/>
          <p:nvPr/>
        </p:nvSpPr>
        <p:spPr>
          <a:xfrm>
            <a:off x="571500" y="2853482"/>
            <a:ext cx="3786188" cy="411435"/>
          </a:xfrm>
          <a:prstGeom prst="rect">
            <a:avLst/>
          </a:prstGeom>
          <a:noFill/>
          <a:ln/>
        </p:spPr>
        <p:txBody>
          <a:bodyPr wrap="square" lIns="0" tIns="0" rIns="0" bIns="0" rtlCol="0" anchor="t">
            <a:spAutoFit/>
          </a:bodyPr>
          <a:lstStyle/>
          <a:p>
            <a:pPr marL="0" indent="0" algn="just">
              <a:lnSpc>
                <a:spcPts val="1600"/>
              </a:lnSpc>
              <a:buNone/>
            </a:pPr>
            <a:r>
              <a:rPr lang="en-US" sz="942" dirty="0">
                <a:solidFill>
                  <a:srgbClr val="34495E"/>
                </a:solidFill>
              </a:rPr>
              <a:t>Transparency and ease of access are key to building long-term trust and community loyalty.</a:t>
            </a:r>
            <a:endParaRPr lang="en-US" sz="942" dirty="0"/>
          </a:p>
        </p:txBody>
      </p:sp>
      <p:sp>
        <p:nvSpPr>
          <p:cNvPr id="7" name="Shape 4"/>
          <p:cNvSpPr/>
          <p:nvPr/>
        </p:nvSpPr>
        <p:spPr>
          <a:xfrm>
            <a:off x="4786313" y="493923"/>
            <a:ext cx="3786188" cy="830461"/>
          </a:xfrm>
          <a:prstGeom prst="rect">
            <a:avLst/>
          </a:prstGeom>
          <a:solidFill>
            <a:srgbClr val="FFFFFF"/>
          </a:solidFill>
          <a:ln/>
        </p:spPr>
        <p:txBody>
          <a:bodyPr/>
          <a:lstStyle/>
          <a:p>
            <a:endParaRPr lang="en-ZA"/>
          </a:p>
        </p:txBody>
      </p:sp>
      <p:sp>
        <p:nvSpPr>
          <p:cNvPr id="8" name="Shape 5"/>
          <p:cNvSpPr/>
          <p:nvPr/>
        </p:nvSpPr>
        <p:spPr>
          <a:xfrm>
            <a:off x="4786313" y="493923"/>
            <a:ext cx="3786188" cy="7144"/>
          </a:xfrm>
          <a:prstGeom prst="rect">
            <a:avLst/>
          </a:prstGeom>
          <a:solidFill>
            <a:srgbClr val="E0E0E0"/>
          </a:solidFill>
          <a:ln/>
        </p:spPr>
        <p:txBody>
          <a:bodyPr/>
          <a:lstStyle/>
          <a:p>
            <a:endParaRPr lang="en-ZA"/>
          </a:p>
        </p:txBody>
      </p:sp>
      <p:sp>
        <p:nvSpPr>
          <p:cNvPr id="9" name="Shape 6"/>
          <p:cNvSpPr/>
          <p:nvPr/>
        </p:nvSpPr>
        <p:spPr>
          <a:xfrm>
            <a:off x="8565356" y="493923"/>
            <a:ext cx="7144" cy="830461"/>
          </a:xfrm>
          <a:prstGeom prst="rect">
            <a:avLst/>
          </a:prstGeom>
          <a:solidFill>
            <a:srgbClr val="E0E0E0"/>
          </a:solidFill>
          <a:ln/>
        </p:spPr>
        <p:txBody>
          <a:bodyPr/>
          <a:lstStyle/>
          <a:p>
            <a:endParaRPr lang="en-ZA"/>
          </a:p>
        </p:txBody>
      </p:sp>
      <p:sp>
        <p:nvSpPr>
          <p:cNvPr id="10" name="Shape 7"/>
          <p:cNvSpPr/>
          <p:nvPr/>
        </p:nvSpPr>
        <p:spPr>
          <a:xfrm>
            <a:off x="4786313" y="1317241"/>
            <a:ext cx="3786188" cy="7144"/>
          </a:xfrm>
          <a:prstGeom prst="rect">
            <a:avLst/>
          </a:prstGeom>
          <a:solidFill>
            <a:srgbClr val="E0E0E0"/>
          </a:solidFill>
          <a:ln/>
        </p:spPr>
        <p:txBody>
          <a:bodyPr/>
          <a:lstStyle/>
          <a:p>
            <a:endParaRPr lang="en-ZA"/>
          </a:p>
        </p:txBody>
      </p:sp>
      <p:sp>
        <p:nvSpPr>
          <p:cNvPr id="11" name="Shape 8"/>
          <p:cNvSpPr/>
          <p:nvPr/>
        </p:nvSpPr>
        <p:spPr>
          <a:xfrm>
            <a:off x="4786313" y="493923"/>
            <a:ext cx="42863" cy="830461"/>
          </a:xfrm>
          <a:prstGeom prst="rect">
            <a:avLst/>
          </a:prstGeom>
          <a:solidFill>
            <a:srgbClr val="B03A2E"/>
          </a:solidFill>
          <a:ln/>
        </p:spPr>
        <p:txBody>
          <a:bodyPr/>
          <a:lstStyle/>
          <a:p>
            <a:endParaRPr lang="en-ZA"/>
          </a:p>
        </p:txBody>
      </p:sp>
      <p:sp>
        <p:nvSpPr>
          <p:cNvPr id="12" name="Shape 9"/>
          <p:cNvSpPr/>
          <p:nvPr/>
        </p:nvSpPr>
        <p:spPr>
          <a:xfrm>
            <a:off x="4929188" y="730560"/>
            <a:ext cx="357188" cy="357188"/>
          </a:xfrm>
          <a:prstGeom prst="rect">
            <a:avLst/>
          </a:prstGeom>
          <a:solidFill>
            <a:srgbClr val="B03A2E"/>
          </a:solidFill>
          <a:ln/>
        </p:spPr>
        <p:txBody>
          <a:bodyPr/>
          <a:lstStyle/>
          <a:p>
            <a:endParaRPr lang="en-ZA"/>
          </a:p>
        </p:txBody>
      </p:sp>
      <p:pic>
        <p:nvPicPr>
          <p:cNvPr id="13" name="Image 1" descr="preencoded.png"/>
          <p:cNvPicPr>
            <a:picLocks noChangeAspect="1"/>
          </p:cNvPicPr>
          <p:nvPr/>
        </p:nvPicPr>
        <p:blipFill>
          <a:blip r:embed="rId4"/>
          <a:stretch>
            <a:fillRect/>
          </a:stretch>
        </p:blipFill>
        <p:spPr>
          <a:xfrm>
            <a:off x="5045273" y="837716"/>
            <a:ext cx="125016" cy="142875"/>
          </a:xfrm>
          <a:prstGeom prst="rect">
            <a:avLst/>
          </a:prstGeom>
        </p:spPr>
      </p:pic>
      <p:sp>
        <p:nvSpPr>
          <p:cNvPr id="14" name="Text 10"/>
          <p:cNvSpPr/>
          <p:nvPr/>
        </p:nvSpPr>
        <p:spPr>
          <a:xfrm>
            <a:off x="5429250" y="643942"/>
            <a:ext cx="3000375" cy="194667"/>
          </a:xfrm>
          <a:prstGeom prst="rect">
            <a:avLst/>
          </a:prstGeom>
          <a:noFill/>
          <a:ln/>
        </p:spPr>
        <p:txBody>
          <a:bodyPr wrap="none" lIns="0" tIns="0" rIns="0" bIns="0" rtlCol="0" anchor="t">
            <a:spAutoFit/>
          </a:bodyPr>
          <a:lstStyle/>
          <a:p>
            <a:pPr marL="0" indent="0" algn="l">
              <a:lnSpc>
                <a:spcPts val="1400"/>
              </a:lnSpc>
              <a:buNone/>
            </a:pPr>
            <a:r>
              <a:rPr lang="en-US" sz="987" b="1" dirty="0">
                <a:solidFill>
                  <a:srgbClr val="2C3E50"/>
                </a:solidFill>
              </a:rPr>
              <a:t>Digital Intake</a:t>
            </a:r>
            <a:endParaRPr lang="en-US" sz="987" dirty="0"/>
          </a:p>
        </p:txBody>
      </p:sp>
      <p:sp>
        <p:nvSpPr>
          <p:cNvPr id="15" name="Text 11"/>
          <p:cNvSpPr/>
          <p:nvPr/>
        </p:nvSpPr>
        <p:spPr>
          <a:xfrm>
            <a:off x="5429250" y="874328"/>
            <a:ext cx="3000375" cy="300038"/>
          </a:xfrm>
          <a:prstGeom prst="rect">
            <a:avLst/>
          </a:prstGeom>
          <a:noFill/>
          <a:ln/>
        </p:spPr>
        <p:txBody>
          <a:bodyPr wrap="square" lIns="0" tIns="0" rIns="0" bIns="0" rtlCol="0" anchor="t">
            <a:spAutoFit/>
          </a:bodyPr>
          <a:lstStyle/>
          <a:p>
            <a:pPr marL="0" indent="0" algn="just">
              <a:lnSpc>
                <a:spcPts val="1200"/>
              </a:lnSpc>
              <a:buNone/>
            </a:pPr>
            <a:r>
              <a:rPr lang="en-US" sz="780" dirty="0">
                <a:solidFill>
                  <a:srgbClr val="7F8C8D"/>
                </a:solidFill>
              </a:rPr>
              <a:t>Streamlined tablet-based intake process ensures accurate data capture and immediate policy verification.</a:t>
            </a:r>
            <a:endParaRPr lang="en-US" sz="780" dirty="0"/>
          </a:p>
        </p:txBody>
      </p:sp>
      <p:sp>
        <p:nvSpPr>
          <p:cNvPr id="16" name="Shape 12"/>
          <p:cNvSpPr/>
          <p:nvPr/>
        </p:nvSpPr>
        <p:spPr>
          <a:xfrm>
            <a:off x="4786313" y="1495834"/>
            <a:ext cx="3786188" cy="830461"/>
          </a:xfrm>
          <a:prstGeom prst="rect">
            <a:avLst/>
          </a:prstGeom>
          <a:solidFill>
            <a:srgbClr val="FFFFFF"/>
          </a:solidFill>
          <a:ln/>
        </p:spPr>
        <p:txBody>
          <a:bodyPr/>
          <a:lstStyle/>
          <a:p>
            <a:endParaRPr lang="en-ZA"/>
          </a:p>
        </p:txBody>
      </p:sp>
      <p:sp>
        <p:nvSpPr>
          <p:cNvPr id="17" name="Shape 13"/>
          <p:cNvSpPr/>
          <p:nvPr/>
        </p:nvSpPr>
        <p:spPr>
          <a:xfrm>
            <a:off x="4786313" y="1495834"/>
            <a:ext cx="3786188" cy="7144"/>
          </a:xfrm>
          <a:prstGeom prst="rect">
            <a:avLst/>
          </a:prstGeom>
          <a:solidFill>
            <a:srgbClr val="E0E0E0"/>
          </a:solidFill>
          <a:ln/>
        </p:spPr>
        <p:txBody>
          <a:bodyPr/>
          <a:lstStyle/>
          <a:p>
            <a:endParaRPr lang="en-ZA"/>
          </a:p>
        </p:txBody>
      </p:sp>
      <p:sp>
        <p:nvSpPr>
          <p:cNvPr id="18" name="Shape 14"/>
          <p:cNvSpPr/>
          <p:nvPr/>
        </p:nvSpPr>
        <p:spPr>
          <a:xfrm>
            <a:off x="8565356" y="1495834"/>
            <a:ext cx="7144" cy="830461"/>
          </a:xfrm>
          <a:prstGeom prst="rect">
            <a:avLst/>
          </a:prstGeom>
          <a:solidFill>
            <a:srgbClr val="E0E0E0"/>
          </a:solidFill>
          <a:ln/>
        </p:spPr>
        <p:txBody>
          <a:bodyPr/>
          <a:lstStyle/>
          <a:p>
            <a:endParaRPr lang="en-ZA"/>
          </a:p>
        </p:txBody>
      </p:sp>
      <p:sp>
        <p:nvSpPr>
          <p:cNvPr id="19" name="Shape 15"/>
          <p:cNvSpPr/>
          <p:nvPr/>
        </p:nvSpPr>
        <p:spPr>
          <a:xfrm>
            <a:off x="4786313" y="2319151"/>
            <a:ext cx="3786188" cy="7144"/>
          </a:xfrm>
          <a:prstGeom prst="rect">
            <a:avLst/>
          </a:prstGeom>
          <a:solidFill>
            <a:srgbClr val="E0E0E0"/>
          </a:solidFill>
          <a:ln/>
        </p:spPr>
        <p:txBody>
          <a:bodyPr/>
          <a:lstStyle/>
          <a:p>
            <a:endParaRPr lang="en-ZA"/>
          </a:p>
        </p:txBody>
      </p:sp>
      <p:sp>
        <p:nvSpPr>
          <p:cNvPr id="20" name="Shape 16"/>
          <p:cNvSpPr/>
          <p:nvPr/>
        </p:nvSpPr>
        <p:spPr>
          <a:xfrm>
            <a:off x="4786313" y="1495834"/>
            <a:ext cx="42863" cy="830461"/>
          </a:xfrm>
          <a:prstGeom prst="rect">
            <a:avLst/>
          </a:prstGeom>
          <a:solidFill>
            <a:srgbClr val="B03A2E"/>
          </a:solidFill>
          <a:ln/>
        </p:spPr>
        <p:txBody>
          <a:bodyPr/>
          <a:lstStyle/>
          <a:p>
            <a:endParaRPr lang="en-ZA"/>
          </a:p>
        </p:txBody>
      </p:sp>
      <p:sp>
        <p:nvSpPr>
          <p:cNvPr id="21" name="Shape 17"/>
          <p:cNvSpPr/>
          <p:nvPr/>
        </p:nvSpPr>
        <p:spPr>
          <a:xfrm>
            <a:off x="4929188" y="1732471"/>
            <a:ext cx="357188" cy="357188"/>
          </a:xfrm>
          <a:prstGeom prst="rect">
            <a:avLst/>
          </a:prstGeom>
          <a:solidFill>
            <a:srgbClr val="B03A2E"/>
          </a:solidFill>
          <a:ln/>
        </p:spPr>
        <p:txBody>
          <a:bodyPr/>
          <a:lstStyle/>
          <a:p>
            <a:endParaRPr lang="en-ZA"/>
          </a:p>
        </p:txBody>
      </p:sp>
      <p:pic>
        <p:nvPicPr>
          <p:cNvPr id="22" name="Image 2" descr="preencoded.png"/>
          <p:cNvPicPr>
            <a:picLocks noChangeAspect="1"/>
          </p:cNvPicPr>
          <p:nvPr/>
        </p:nvPicPr>
        <p:blipFill>
          <a:blip r:embed="rId5"/>
          <a:stretch>
            <a:fillRect/>
          </a:stretch>
        </p:blipFill>
        <p:spPr>
          <a:xfrm>
            <a:off x="5054203" y="1839627"/>
            <a:ext cx="107156" cy="142875"/>
          </a:xfrm>
          <a:prstGeom prst="rect">
            <a:avLst/>
          </a:prstGeom>
        </p:spPr>
      </p:pic>
      <p:sp>
        <p:nvSpPr>
          <p:cNvPr id="23" name="Text 18"/>
          <p:cNvSpPr/>
          <p:nvPr/>
        </p:nvSpPr>
        <p:spPr>
          <a:xfrm>
            <a:off x="5429250" y="1645853"/>
            <a:ext cx="3000375" cy="194667"/>
          </a:xfrm>
          <a:prstGeom prst="rect">
            <a:avLst/>
          </a:prstGeom>
          <a:noFill/>
          <a:ln/>
        </p:spPr>
        <p:txBody>
          <a:bodyPr wrap="none" lIns="0" tIns="0" rIns="0" bIns="0" rtlCol="0" anchor="t">
            <a:spAutoFit/>
          </a:bodyPr>
          <a:lstStyle/>
          <a:p>
            <a:pPr marL="0" indent="0" algn="l">
              <a:lnSpc>
                <a:spcPts val="1400"/>
              </a:lnSpc>
              <a:buNone/>
            </a:pPr>
            <a:r>
              <a:rPr lang="en-US" sz="987" b="1" dirty="0">
                <a:solidFill>
                  <a:srgbClr val="2C3E50"/>
                </a:solidFill>
              </a:rPr>
              <a:t>Transparent Pricing</a:t>
            </a:r>
            <a:endParaRPr lang="en-US" sz="987" dirty="0"/>
          </a:p>
        </p:txBody>
      </p:sp>
      <p:sp>
        <p:nvSpPr>
          <p:cNvPr id="24" name="Text 19"/>
          <p:cNvSpPr/>
          <p:nvPr/>
        </p:nvSpPr>
        <p:spPr>
          <a:xfrm>
            <a:off x="5429250" y="1876239"/>
            <a:ext cx="3000375" cy="300038"/>
          </a:xfrm>
          <a:prstGeom prst="rect">
            <a:avLst/>
          </a:prstGeom>
          <a:noFill/>
          <a:ln/>
        </p:spPr>
        <p:txBody>
          <a:bodyPr wrap="square" lIns="0" tIns="0" rIns="0" bIns="0" rtlCol="0" anchor="t">
            <a:spAutoFit/>
          </a:bodyPr>
          <a:lstStyle/>
          <a:p>
            <a:pPr marL="0" indent="0" algn="just">
              <a:lnSpc>
                <a:spcPts val="1200"/>
              </a:lnSpc>
              <a:buNone/>
            </a:pPr>
            <a:r>
              <a:rPr lang="en-US" sz="780" dirty="0">
                <a:solidFill>
                  <a:srgbClr val="7F8C8D"/>
                </a:solidFill>
              </a:rPr>
              <a:t>Clear, itemized digital quotes prevent billing disputes and build confidence in our integrity.</a:t>
            </a:r>
            <a:endParaRPr lang="en-US" sz="780" dirty="0"/>
          </a:p>
        </p:txBody>
      </p:sp>
      <p:sp>
        <p:nvSpPr>
          <p:cNvPr id="25" name="Shape 20"/>
          <p:cNvSpPr/>
          <p:nvPr/>
        </p:nvSpPr>
        <p:spPr>
          <a:xfrm>
            <a:off x="4786313" y="2497745"/>
            <a:ext cx="3786188" cy="830461"/>
          </a:xfrm>
          <a:prstGeom prst="rect">
            <a:avLst/>
          </a:prstGeom>
          <a:solidFill>
            <a:srgbClr val="FFFFFF"/>
          </a:solidFill>
          <a:ln/>
        </p:spPr>
        <p:txBody>
          <a:bodyPr/>
          <a:lstStyle/>
          <a:p>
            <a:endParaRPr lang="en-ZA"/>
          </a:p>
        </p:txBody>
      </p:sp>
      <p:sp>
        <p:nvSpPr>
          <p:cNvPr id="26" name="Shape 21"/>
          <p:cNvSpPr/>
          <p:nvPr/>
        </p:nvSpPr>
        <p:spPr>
          <a:xfrm>
            <a:off x="4786313" y="2497745"/>
            <a:ext cx="3786188" cy="7144"/>
          </a:xfrm>
          <a:prstGeom prst="rect">
            <a:avLst/>
          </a:prstGeom>
          <a:solidFill>
            <a:srgbClr val="E0E0E0"/>
          </a:solidFill>
          <a:ln/>
        </p:spPr>
        <p:txBody>
          <a:bodyPr/>
          <a:lstStyle/>
          <a:p>
            <a:endParaRPr lang="en-ZA"/>
          </a:p>
        </p:txBody>
      </p:sp>
      <p:sp>
        <p:nvSpPr>
          <p:cNvPr id="27" name="Shape 22"/>
          <p:cNvSpPr/>
          <p:nvPr/>
        </p:nvSpPr>
        <p:spPr>
          <a:xfrm>
            <a:off x="8565356" y="2497745"/>
            <a:ext cx="7144" cy="830461"/>
          </a:xfrm>
          <a:prstGeom prst="rect">
            <a:avLst/>
          </a:prstGeom>
          <a:solidFill>
            <a:srgbClr val="E0E0E0"/>
          </a:solidFill>
          <a:ln/>
        </p:spPr>
        <p:txBody>
          <a:bodyPr/>
          <a:lstStyle/>
          <a:p>
            <a:endParaRPr lang="en-ZA"/>
          </a:p>
        </p:txBody>
      </p:sp>
      <p:sp>
        <p:nvSpPr>
          <p:cNvPr id="28" name="Shape 23"/>
          <p:cNvSpPr/>
          <p:nvPr/>
        </p:nvSpPr>
        <p:spPr>
          <a:xfrm>
            <a:off x="4786313" y="3321062"/>
            <a:ext cx="3786188" cy="7144"/>
          </a:xfrm>
          <a:prstGeom prst="rect">
            <a:avLst/>
          </a:prstGeom>
          <a:solidFill>
            <a:srgbClr val="E0E0E0"/>
          </a:solidFill>
          <a:ln/>
        </p:spPr>
        <p:txBody>
          <a:bodyPr/>
          <a:lstStyle/>
          <a:p>
            <a:endParaRPr lang="en-ZA"/>
          </a:p>
        </p:txBody>
      </p:sp>
      <p:sp>
        <p:nvSpPr>
          <p:cNvPr id="29" name="Shape 24"/>
          <p:cNvSpPr/>
          <p:nvPr/>
        </p:nvSpPr>
        <p:spPr>
          <a:xfrm>
            <a:off x="4786313" y="2497745"/>
            <a:ext cx="42863" cy="830461"/>
          </a:xfrm>
          <a:prstGeom prst="rect">
            <a:avLst/>
          </a:prstGeom>
          <a:solidFill>
            <a:srgbClr val="B03A2E"/>
          </a:solidFill>
          <a:ln/>
        </p:spPr>
        <p:txBody>
          <a:bodyPr/>
          <a:lstStyle/>
          <a:p>
            <a:endParaRPr lang="en-ZA"/>
          </a:p>
        </p:txBody>
      </p:sp>
      <p:sp>
        <p:nvSpPr>
          <p:cNvPr id="30" name="Shape 25"/>
          <p:cNvSpPr/>
          <p:nvPr/>
        </p:nvSpPr>
        <p:spPr>
          <a:xfrm>
            <a:off x="4929188" y="2734382"/>
            <a:ext cx="357188" cy="357188"/>
          </a:xfrm>
          <a:prstGeom prst="rect">
            <a:avLst/>
          </a:prstGeom>
          <a:solidFill>
            <a:srgbClr val="B03A2E"/>
          </a:solidFill>
          <a:ln/>
        </p:spPr>
        <p:txBody>
          <a:bodyPr/>
          <a:lstStyle/>
          <a:p>
            <a:endParaRPr lang="en-ZA"/>
          </a:p>
        </p:txBody>
      </p:sp>
      <p:pic>
        <p:nvPicPr>
          <p:cNvPr id="31" name="Image 3" descr="preencoded.png"/>
          <p:cNvPicPr>
            <a:picLocks noChangeAspect="1"/>
          </p:cNvPicPr>
          <p:nvPr/>
        </p:nvPicPr>
        <p:blipFill>
          <a:blip r:embed="rId6"/>
          <a:stretch>
            <a:fillRect/>
          </a:stretch>
        </p:blipFill>
        <p:spPr>
          <a:xfrm>
            <a:off x="5036344" y="2841538"/>
            <a:ext cx="142875" cy="142875"/>
          </a:xfrm>
          <a:prstGeom prst="rect">
            <a:avLst/>
          </a:prstGeom>
        </p:spPr>
      </p:pic>
      <p:sp>
        <p:nvSpPr>
          <p:cNvPr id="32" name="Text 26"/>
          <p:cNvSpPr/>
          <p:nvPr/>
        </p:nvSpPr>
        <p:spPr>
          <a:xfrm>
            <a:off x="5429250" y="2647764"/>
            <a:ext cx="3000375" cy="194667"/>
          </a:xfrm>
          <a:prstGeom prst="rect">
            <a:avLst/>
          </a:prstGeom>
          <a:noFill/>
          <a:ln/>
        </p:spPr>
        <p:txBody>
          <a:bodyPr wrap="none" lIns="0" tIns="0" rIns="0" bIns="0" rtlCol="0" anchor="t">
            <a:spAutoFit/>
          </a:bodyPr>
          <a:lstStyle/>
          <a:p>
            <a:pPr marL="0" indent="0" algn="l">
              <a:lnSpc>
                <a:spcPts val="1400"/>
              </a:lnSpc>
              <a:buNone/>
            </a:pPr>
            <a:r>
              <a:rPr lang="en-US" sz="987" b="1" dirty="0">
                <a:solidFill>
                  <a:srgbClr val="2C3E50"/>
                </a:solidFill>
              </a:rPr>
              <a:t>Post-Service Care</a:t>
            </a:r>
            <a:endParaRPr lang="en-US" sz="987" dirty="0"/>
          </a:p>
        </p:txBody>
      </p:sp>
      <p:sp>
        <p:nvSpPr>
          <p:cNvPr id="33" name="Text 27"/>
          <p:cNvSpPr/>
          <p:nvPr/>
        </p:nvSpPr>
        <p:spPr>
          <a:xfrm>
            <a:off x="5429250" y="2878150"/>
            <a:ext cx="3000375" cy="300038"/>
          </a:xfrm>
          <a:prstGeom prst="rect">
            <a:avLst/>
          </a:prstGeom>
          <a:noFill/>
          <a:ln/>
        </p:spPr>
        <p:txBody>
          <a:bodyPr wrap="square" lIns="0" tIns="0" rIns="0" bIns="0" rtlCol="0" anchor="t">
            <a:spAutoFit/>
          </a:bodyPr>
          <a:lstStyle/>
          <a:p>
            <a:pPr marL="0" indent="0" algn="just">
              <a:lnSpc>
                <a:spcPts val="1200"/>
              </a:lnSpc>
              <a:buNone/>
            </a:pPr>
            <a:r>
              <a:rPr lang="en-US" sz="780" dirty="0">
                <a:solidFill>
                  <a:srgbClr val="7F8C8D"/>
                </a:solidFill>
              </a:rPr>
              <a:t>Automated follow ups to check on the family's well-being and offer grief counseling resources.</a:t>
            </a:r>
            <a:endParaRPr lang="en-US" sz="78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571500" y="428625"/>
            <a:ext cx="3022588" cy="1226939"/>
          </a:xfrm>
          <a:prstGeom prst="rect">
            <a:avLst/>
          </a:prstGeom>
          <a:noFill/>
          <a:ln/>
        </p:spPr>
        <p:txBody>
          <a:bodyPr wrap="square" lIns="0" tIns="0" rIns="0" bIns="0" rtlCol="0" anchor="t">
            <a:spAutoFit/>
          </a:bodyPr>
          <a:lstStyle/>
          <a:p>
            <a:pPr marL="0" indent="0" algn="l">
              <a:lnSpc>
                <a:spcPts val="2800"/>
              </a:lnSpc>
              <a:buNone/>
            </a:pPr>
            <a:r>
              <a:rPr lang="en-US" sz="2121" b="1" dirty="0">
                <a:solidFill>
                  <a:srgbClr val="B03A2E"/>
                </a:solidFill>
              </a:rPr>
              <a:t>The New Daily Operational Rhythm</a:t>
            </a:r>
            <a:endParaRPr lang="en-US" sz="2121" dirty="0"/>
          </a:p>
        </p:txBody>
      </p:sp>
      <p:sp>
        <p:nvSpPr>
          <p:cNvPr id="4" name="Text 1"/>
          <p:cNvSpPr/>
          <p:nvPr/>
        </p:nvSpPr>
        <p:spPr>
          <a:xfrm>
            <a:off x="571500" y="1727002"/>
            <a:ext cx="3022588" cy="589359"/>
          </a:xfrm>
          <a:prstGeom prst="rect">
            <a:avLst/>
          </a:prstGeom>
          <a:noFill/>
          <a:ln/>
        </p:spPr>
        <p:txBody>
          <a:bodyPr wrap="square" lIns="0" tIns="0" rIns="0" bIns="127508" rtlCol="0" anchor="t">
            <a:spAutoFit/>
          </a:bodyPr>
          <a:lstStyle/>
          <a:p>
            <a:pPr marL="0" indent="0" algn="l">
              <a:lnSpc>
                <a:spcPts val="1600"/>
              </a:lnSpc>
              <a:buNone/>
            </a:pPr>
            <a:r>
              <a:rPr lang="en-US" sz="1269" dirty="0">
                <a:solidFill>
                  <a:srgbClr val="D4AF37"/>
                </a:solidFill>
              </a:rPr>
              <a:t>Structured Routines for Consistent Delivery</a:t>
            </a:r>
            <a:endParaRPr lang="en-US" sz="1269" dirty="0"/>
          </a:p>
        </p:txBody>
      </p:sp>
      <p:sp>
        <p:nvSpPr>
          <p:cNvPr id="5" name="Text 2"/>
          <p:cNvSpPr/>
          <p:nvPr/>
        </p:nvSpPr>
        <p:spPr>
          <a:xfrm>
            <a:off x="571500" y="2530673"/>
            <a:ext cx="3022588" cy="801310"/>
          </a:xfrm>
          <a:prstGeom prst="rect">
            <a:avLst/>
          </a:prstGeom>
          <a:noFill/>
          <a:ln/>
        </p:spPr>
        <p:txBody>
          <a:bodyPr wrap="square" lIns="0" tIns="0" rIns="0" bIns="0" rtlCol="0" anchor="t">
            <a:spAutoFit/>
          </a:bodyPr>
          <a:lstStyle/>
          <a:p>
            <a:pPr marL="0" indent="0" algn="just">
              <a:lnSpc>
                <a:spcPts val="1600"/>
              </a:lnSpc>
              <a:buNone/>
            </a:pPr>
            <a:r>
              <a:rPr lang="en-US" sz="942" dirty="0" err="1">
                <a:solidFill>
                  <a:srgbClr val="34495E"/>
                </a:solidFill>
              </a:rPr>
              <a:t>Establishin</a:t>
            </a:r>
            <a:r>
              <a:rPr lang="en-US" sz="942" dirty="0">
                <a:solidFill>
                  <a:srgbClr val="34495E"/>
                </a:solidFill>
              </a:rPr>
              <a:t> a predictable daily rhythm is essential for reducing chaos. By standardizing key touchpoints throughout the day, we ensure that every team member is aligned and that potential issues are caught early.</a:t>
            </a:r>
            <a:endParaRPr lang="en-US" sz="942" dirty="0"/>
          </a:p>
        </p:txBody>
      </p:sp>
      <p:sp>
        <p:nvSpPr>
          <p:cNvPr id="6" name="Text 3"/>
          <p:cNvSpPr/>
          <p:nvPr/>
        </p:nvSpPr>
        <p:spPr>
          <a:xfrm>
            <a:off x="571500" y="3702137"/>
            <a:ext cx="3022588" cy="390941"/>
          </a:xfrm>
          <a:prstGeom prst="rect">
            <a:avLst/>
          </a:prstGeom>
          <a:noFill/>
          <a:ln/>
        </p:spPr>
        <p:txBody>
          <a:bodyPr wrap="square" lIns="0" tIns="0" rIns="0" bIns="0" rtlCol="0" anchor="t">
            <a:spAutoFit/>
          </a:bodyPr>
          <a:lstStyle/>
          <a:p>
            <a:pPr marL="0" indent="0" algn="just">
              <a:lnSpc>
                <a:spcPts val="1600"/>
              </a:lnSpc>
              <a:buNone/>
            </a:pPr>
            <a:r>
              <a:rPr lang="en-US" sz="942" dirty="0">
                <a:solidFill>
                  <a:srgbClr val="34495E"/>
                </a:solidFill>
              </a:rPr>
              <a:t>This structure transforms operations from reactive "firefighting" to proactive management.</a:t>
            </a:r>
            <a:endParaRPr lang="en-US" sz="942" dirty="0"/>
          </a:p>
        </p:txBody>
      </p:sp>
      <p:sp>
        <p:nvSpPr>
          <p:cNvPr id="7" name="Text 4"/>
          <p:cNvSpPr/>
          <p:nvPr/>
        </p:nvSpPr>
        <p:spPr>
          <a:xfrm>
            <a:off x="4694225" y="665541"/>
            <a:ext cx="1237518" cy="145361"/>
          </a:xfrm>
          <a:prstGeom prst="rect">
            <a:avLst/>
          </a:prstGeom>
          <a:noFill/>
          <a:ln/>
        </p:spPr>
        <p:txBody>
          <a:bodyPr wrap="none" lIns="0" tIns="0" rIns="0" bIns="0" rtlCol="0" anchor="t">
            <a:spAutoFit/>
          </a:bodyPr>
          <a:lstStyle/>
          <a:p>
            <a:pPr marL="0" indent="0" algn="l">
              <a:lnSpc>
                <a:spcPts val="1200"/>
              </a:lnSpc>
              <a:buNone/>
            </a:pPr>
            <a:r>
              <a:rPr lang="en-US" sz="885" b="1" dirty="0">
                <a:solidFill>
                  <a:srgbClr val="B03A2E"/>
                </a:solidFill>
              </a:rPr>
              <a:t>PROPOSE A SPECIFIC TIME</a:t>
            </a:r>
            <a:endParaRPr lang="en-US" sz="885" dirty="0"/>
          </a:p>
        </p:txBody>
      </p:sp>
      <p:sp>
        <p:nvSpPr>
          <p:cNvPr id="8" name="Text 5"/>
          <p:cNvSpPr/>
          <p:nvPr/>
        </p:nvSpPr>
        <p:spPr>
          <a:xfrm>
            <a:off x="4694225" y="876281"/>
            <a:ext cx="3878275" cy="175022"/>
          </a:xfrm>
          <a:prstGeom prst="rect">
            <a:avLst/>
          </a:prstGeom>
          <a:noFill/>
          <a:ln/>
        </p:spPr>
        <p:txBody>
          <a:bodyPr wrap="none" lIns="0" tIns="0" rIns="0" bIns="0" rtlCol="0" anchor="t">
            <a:spAutoFit/>
          </a:bodyPr>
          <a:lstStyle/>
          <a:p>
            <a:pPr marL="0" indent="0" algn="l">
              <a:lnSpc>
                <a:spcPts val="1200"/>
              </a:lnSpc>
              <a:buNone/>
            </a:pPr>
            <a:r>
              <a:rPr lang="en-US" sz="885" b="1" dirty="0">
                <a:solidFill>
                  <a:srgbClr val="2C3E50"/>
                </a:solidFill>
              </a:rPr>
              <a:t>Morning Stand-up</a:t>
            </a:r>
            <a:endParaRPr lang="en-US" sz="885" dirty="0"/>
          </a:p>
        </p:txBody>
      </p:sp>
      <p:sp>
        <p:nvSpPr>
          <p:cNvPr id="9" name="Text 6"/>
          <p:cNvSpPr/>
          <p:nvPr/>
        </p:nvSpPr>
        <p:spPr>
          <a:xfrm>
            <a:off x="4694225" y="1087022"/>
            <a:ext cx="3878275" cy="122598"/>
          </a:xfrm>
          <a:prstGeom prst="rect">
            <a:avLst/>
          </a:prstGeom>
          <a:noFill/>
          <a:ln/>
        </p:spPr>
        <p:txBody>
          <a:bodyPr wrap="square" lIns="0" tIns="0" rIns="0" bIns="0" rtlCol="0" anchor="t">
            <a:spAutoFit/>
          </a:bodyPr>
          <a:lstStyle/>
          <a:p>
            <a:pPr marL="0" indent="0" algn="l">
              <a:lnSpc>
                <a:spcPts val="1000"/>
              </a:lnSpc>
              <a:buNone/>
            </a:pPr>
            <a:r>
              <a:rPr lang="en-US" sz="780" dirty="0">
                <a:solidFill>
                  <a:srgbClr val="7F8C8D"/>
                </a:solidFill>
              </a:rPr>
              <a:t>All-hands briefing to review the day's schedule, assign vehicles and highlight critical tasks.</a:t>
            </a:r>
            <a:endParaRPr lang="en-US" sz="780" dirty="0"/>
          </a:p>
        </p:txBody>
      </p:sp>
      <p:sp>
        <p:nvSpPr>
          <p:cNvPr id="10" name="Text 7"/>
          <p:cNvSpPr/>
          <p:nvPr/>
        </p:nvSpPr>
        <p:spPr>
          <a:xfrm>
            <a:off x="4694225" y="1594228"/>
            <a:ext cx="1657505" cy="145361"/>
          </a:xfrm>
          <a:prstGeom prst="rect">
            <a:avLst/>
          </a:prstGeom>
          <a:noFill/>
          <a:ln/>
        </p:spPr>
        <p:txBody>
          <a:bodyPr wrap="none" lIns="0" tIns="0" rIns="0" bIns="0" rtlCol="0" anchor="t">
            <a:spAutoFit/>
          </a:bodyPr>
          <a:lstStyle/>
          <a:p>
            <a:pPr>
              <a:lnSpc>
                <a:spcPts val="1200"/>
              </a:lnSpc>
            </a:pPr>
            <a:r>
              <a:rPr lang="en-US" sz="885" b="1" dirty="0">
                <a:solidFill>
                  <a:srgbClr val="B03A2E"/>
                </a:solidFill>
              </a:rPr>
              <a:t>PROPOSE A SPECIFIC CUT OFF TIME</a:t>
            </a:r>
            <a:endParaRPr lang="en-US" sz="885" dirty="0"/>
          </a:p>
        </p:txBody>
      </p:sp>
      <p:sp>
        <p:nvSpPr>
          <p:cNvPr id="11" name="Text 8"/>
          <p:cNvSpPr/>
          <p:nvPr/>
        </p:nvSpPr>
        <p:spPr>
          <a:xfrm>
            <a:off x="4694225" y="1804969"/>
            <a:ext cx="3878275" cy="175022"/>
          </a:xfrm>
          <a:prstGeom prst="rect">
            <a:avLst/>
          </a:prstGeom>
          <a:noFill/>
          <a:ln/>
        </p:spPr>
        <p:txBody>
          <a:bodyPr wrap="none" lIns="0" tIns="0" rIns="0" bIns="0" rtlCol="0" anchor="t">
            <a:spAutoFit/>
          </a:bodyPr>
          <a:lstStyle/>
          <a:p>
            <a:pPr marL="0" indent="0" algn="l">
              <a:lnSpc>
                <a:spcPts val="1200"/>
              </a:lnSpc>
              <a:buNone/>
            </a:pPr>
            <a:r>
              <a:rPr lang="en-US" sz="885" b="1" dirty="0">
                <a:solidFill>
                  <a:srgbClr val="2C3E50"/>
                </a:solidFill>
              </a:rPr>
              <a:t>Admin Lock-down</a:t>
            </a:r>
            <a:endParaRPr lang="en-US" sz="885" dirty="0"/>
          </a:p>
        </p:txBody>
      </p:sp>
      <p:sp>
        <p:nvSpPr>
          <p:cNvPr id="12" name="Text 9"/>
          <p:cNvSpPr/>
          <p:nvPr/>
        </p:nvSpPr>
        <p:spPr>
          <a:xfrm>
            <a:off x="4694225" y="2015710"/>
            <a:ext cx="3878275" cy="292894"/>
          </a:xfrm>
          <a:prstGeom prst="rect">
            <a:avLst/>
          </a:prstGeom>
          <a:noFill/>
          <a:ln/>
        </p:spPr>
        <p:txBody>
          <a:bodyPr wrap="square" lIns="0" tIns="0" rIns="0" bIns="0" rtlCol="0" anchor="t">
            <a:spAutoFit/>
          </a:bodyPr>
          <a:lstStyle/>
          <a:p>
            <a:pPr marL="0" indent="0" algn="l">
              <a:lnSpc>
                <a:spcPts val="1000"/>
              </a:lnSpc>
              <a:buNone/>
            </a:pPr>
            <a:r>
              <a:rPr lang="en-US" sz="780" dirty="0">
                <a:solidFill>
                  <a:srgbClr val="7F8C8D"/>
                </a:solidFill>
              </a:rPr>
              <a:t>Cut-off for new service requests for the following day to allow for logistics planning.</a:t>
            </a:r>
            <a:endParaRPr lang="en-US" sz="780" dirty="0"/>
          </a:p>
        </p:txBody>
      </p:sp>
      <p:sp>
        <p:nvSpPr>
          <p:cNvPr id="13" name="Text 10"/>
          <p:cNvSpPr/>
          <p:nvPr/>
        </p:nvSpPr>
        <p:spPr>
          <a:xfrm>
            <a:off x="4694225" y="2522916"/>
            <a:ext cx="708527" cy="145361"/>
          </a:xfrm>
          <a:prstGeom prst="rect">
            <a:avLst/>
          </a:prstGeom>
          <a:noFill/>
          <a:ln/>
        </p:spPr>
        <p:txBody>
          <a:bodyPr wrap="none" lIns="0" tIns="0" rIns="0" bIns="0" rtlCol="0" anchor="t">
            <a:spAutoFit/>
          </a:bodyPr>
          <a:lstStyle/>
          <a:p>
            <a:pPr marL="0" indent="0" algn="l">
              <a:lnSpc>
                <a:spcPts val="1200"/>
              </a:lnSpc>
              <a:buNone/>
            </a:pPr>
            <a:r>
              <a:rPr lang="en-US" sz="885" b="1" dirty="0">
                <a:solidFill>
                  <a:srgbClr val="B03A2E"/>
                </a:solidFill>
              </a:rPr>
              <a:t>DURING A DAY</a:t>
            </a:r>
            <a:endParaRPr lang="en-US" sz="885" dirty="0"/>
          </a:p>
        </p:txBody>
      </p:sp>
      <p:sp>
        <p:nvSpPr>
          <p:cNvPr id="14" name="Text 11"/>
          <p:cNvSpPr/>
          <p:nvPr/>
        </p:nvSpPr>
        <p:spPr>
          <a:xfrm>
            <a:off x="4694225" y="2733656"/>
            <a:ext cx="3878275" cy="175022"/>
          </a:xfrm>
          <a:prstGeom prst="rect">
            <a:avLst/>
          </a:prstGeom>
          <a:noFill/>
          <a:ln/>
        </p:spPr>
        <p:txBody>
          <a:bodyPr wrap="none" lIns="0" tIns="0" rIns="0" bIns="0" rtlCol="0" anchor="t">
            <a:spAutoFit/>
          </a:bodyPr>
          <a:lstStyle/>
          <a:p>
            <a:pPr marL="0" indent="0" algn="l">
              <a:lnSpc>
                <a:spcPts val="1200"/>
              </a:lnSpc>
              <a:buNone/>
            </a:pPr>
            <a:r>
              <a:rPr lang="en-US" sz="885" b="1" dirty="0">
                <a:solidFill>
                  <a:srgbClr val="2C3E50"/>
                </a:solidFill>
              </a:rPr>
              <a:t>Operations Review</a:t>
            </a:r>
            <a:endParaRPr lang="en-US" sz="885" dirty="0"/>
          </a:p>
        </p:txBody>
      </p:sp>
      <p:sp>
        <p:nvSpPr>
          <p:cNvPr id="15" name="Text 12"/>
          <p:cNvSpPr/>
          <p:nvPr/>
        </p:nvSpPr>
        <p:spPr>
          <a:xfrm>
            <a:off x="4694225" y="2944397"/>
            <a:ext cx="3878275" cy="292894"/>
          </a:xfrm>
          <a:prstGeom prst="rect">
            <a:avLst/>
          </a:prstGeom>
          <a:noFill/>
          <a:ln/>
        </p:spPr>
        <p:txBody>
          <a:bodyPr wrap="square" lIns="0" tIns="0" rIns="0" bIns="0" rtlCol="0" anchor="t">
            <a:spAutoFit/>
          </a:bodyPr>
          <a:lstStyle/>
          <a:p>
            <a:pPr marL="0" indent="0" algn="l">
              <a:lnSpc>
                <a:spcPts val="1000"/>
              </a:lnSpc>
              <a:buNone/>
            </a:pPr>
            <a:r>
              <a:rPr lang="en-US" sz="780" dirty="0">
                <a:solidFill>
                  <a:srgbClr val="7F8C8D"/>
                </a:solidFill>
              </a:rPr>
              <a:t>Mid-day check-in to address any emerging issues and confirm readiness for afternoon tasks.</a:t>
            </a:r>
            <a:endParaRPr lang="en-US" sz="780" dirty="0"/>
          </a:p>
        </p:txBody>
      </p:sp>
      <p:sp>
        <p:nvSpPr>
          <p:cNvPr id="16" name="Text 13"/>
          <p:cNvSpPr/>
          <p:nvPr/>
        </p:nvSpPr>
        <p:spPr>
          <a:xfrm>
            <a:off x="4694225" y="3451603"/>
            <a:ext cx="1237518" cy="145361"/>
          </a:xfrm>
          <a:prstGeom prst="rect">
            <a:avLst/>
          </a:prstGeom>
          <a:noFill/>
          <a:ln/>
        </p:spPr>
        <p:txBody>
          <a:bodyPr wrap="none" lIns="0" tIns="0" rIns="0" bIns="0" rtlCol="0" anchor="t">
            <a:spAutoFit/>
          </a:bodyPr>
          <a:lstStyle/>
          <a:p>
            <a:pPr>
              <a:lnSpc>
                <a:spcPts val="1200"/>
              </a:lnSpc>
            </a:pPr>
            <a:r>
              <a:rPr lang="en-US" sz="885" b="1" dirty="0">
                <a:solidFill>
                  <a:srgbClr val="B03A2E"/>
                </a:solidFill>
              </a:rPr>
              <a:t>PROPOSE A SPECIFIC TIME</a:t>
            </a:r>
            <a:endParaRPr lang="en-US" sz="885" dirty="0"/>
          </a:p>
        </p:txBody>
      </p:sp>
      <p:sp>
        <p:nvSpPr>
          <p:cNvPr id="17" name="Text 14"/>
          <p:cNvSpPr/>
          <p:nvPr/>
        </p:nvSpPr>
        <p:spPr>
          <a:xfrm>
            <a:off x="4694225" y="3662344"/>
            <a:ext cx="3878275" cy="175022"/>
          </a:xfrm>
          <a:prstGeom prst="rect">
            <a:avLst/>
          </a:prstGeom>
          <a:noFill/>
          <a:ln/>
        </p:spPr>
        <p:txBody>
          <a:bodyPr wrap="none" lIns="0" tIns="0" rIns="0" bIns="0" rtlCol="0" anchor="t">
            <a:spAutoFit/>
          </a:bodyPr>
          <a:lstStyle/>
          <a:p>
            <a:pPr marL="0" indent="0" algn="l">
              <a:lnSpc>
                <a:spcPts val="1200"/>
              </a:lnSpc>
              <a:buNone/>
            </a:pPr>
            <a:r>
              <a:rPr lang="en-US" sz="885" b="1" dirty="0">
                <a:solidFill>
                  <a:srgbClr val="2C3E50"/>
                </a:solidFill>
              </a:rPr>
              <a:t>Next Day Prep</a:t>
            </a:r>
            <a:endParaRPr lang="en-US" sz="885" dirty="0"/>
          </a:p>
        </p:txBody>
      </p:sp>
      <p:sp>
        <p:nvSpPr>
          <p:cNvPr id="18" name="Text 15"/>
          <p:cNvSpPr/>
          <p:nvPr/>
        </p:nvSpPr>
        <p:spPr>
          <a:xfrm>
            <a:off x="4694225" y="3873085"/>
            <a:ext cx="3100208" cy="122598"/>
          </a:xfrm>
          <a:prstGeom prst="rect">
            <a:avLst/>
          </a:prstGeom>
          <a:noFill/>
          <a:ln/>
        </p:spPr>
        <p:txBody>
          <a:bodyPr wrap="none" lIns="0" tIns="0" rIns="0" bIns="0" rtlCol="0" anchor="t">
            <a:spAutoFit/>
          </a:bodyPr>
          <a:lstStyle/>
          <a:p>
            <a:pPr marL="0" indent="0" algn="l">
              <a:lnSpc>
                <a:spcPts val="1000"/>
              </a:lnSpc>
              <a:buNone/>
            </a:pPr>
            <a:r>
              <a:rPr lang="en-US" sz="780" dirty="0">
                <a:solidFill>
                  <a:srgbClr val="7F8C8D"/>
                </a:solidFill>
              </a:rPr>
              <a:t>Final verification of tomorrow's roster, vehicle checks and staff notifications.</a:t>
            </a:r>
            <a:endParaRPr lang="en-US" sz="78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428625" y="1406426"/>
            <a:ext cx="8286750" cy="408980"/>
          </a:xfrm>
          <a:prstGeom prst="rect">
            <a:avLst/>
          </a:prstGeom>
          <a:noFill/>
          <a:ln/>
        </p:spPr>
        <p:txBody>
          <a:bodyPr wrap="none" lIns="0" tIns="0" rIns="0" bIns="0" rtlCol="0" anchor="t">
            <a:spAutoFit/>
          </a:bodyPr>
          <a:lstStyle/>
          <a:p>
            <a:pPr marL="0" indent="0" algn="ctr">
              <a:lnSpc>
                <a:spcPts val="2800"/>
              </a:lnSpc>
              <a:buNone/>
            </a:pPr>
            <a:r>
              <a:rPr lang="en-US" sz="2121" b="1" dirty="0">
                <a:solidFill>
                  <a:srgbClr val="B03A2E"/>
                </a:solidFill>
              </a:rPr>
              <a:t>Implementation Roadmap 2026</a:t>
            </a:r>
            <a:endParaRPr lang="en-US" sz="2121" dirty="0"/>
          </a:p>
        </p:txBody>
      </p:sp>
      <p:sp>
        <p:nvSpPr>
          <p:cNvPr id="4" name="Text 1"/>
          <p:cNvSpPr/>
          <p:nvPr/>
        </p:nvSpPr>
        <p:spPr>
          <a:xfrm>
            <a:off x="428625" y="1886843"/>
            <a:ext cx="8286750" cy="233958"/>
          </a:xfrm>
          <a:prstGeom prst="rect">
            <a:avLst/>
          </a:prstGeom>
          <a:noFill/>
          <a:ln/>
        </p:spPr>
        <p:txBody>
          <a:bodyPr wrap="none" lIns="0" tIns="0" rIns="0" bIns="0" rtlCol="0" anchor="t">
            <a:spAutoFit/>
          </a:bodyPr>
          <a:lstStyle/>
          <a:p>
            <a:pPr marL="0" indent="0" algn="ctr">
              <a:lnSpc>
                <a:spcPts val="1600"/>
              </a:lnSpc>
              <a:buNone/>
            </a:pPr>
            <a:r>
              <a:rPr lang="en-US" sz="1269" dirty="0">
                <a:solidFill>
                  <a:srgbClr val="D4AF37"/>
                </a:solidFill>
              </a:rPr>
              <a:t>A Phased Approach to Transformation</a:t>
            </a:r>
            <a:endParaRPr lang="en-US" sz="1269" dirty="0"/>
          </a:p>
        </p:txBody>
      </p:sp>
      <p:sp>
        <p:nvSpPr>
          <p:cNvPr id="5" name="Shape 2"/>
          <p:cNvSpPr/>
          <p:nvPr/>
        </p:nvSpPr>
        <p:spPr>
          <a:xfrm>
            <a:off x="428625" y="2620863"/>
            <a:ext cx="1905930" cy="1544836"/>
          </a:xfrm>
          <a:prstGeom prst="rect">
            <a:avLst/>
          </a:prstGeom>
          <a:solidFill>
            <a:srgbClr val="FFFFFF"/>
          </a:solidFill>
          <a:ln/>
        </p:spPr>
        <p:txBody>
          <a:bodyPr/>
          <a:lstStyle/>
          <a:p>
            <a:endParaRPr lang="en-ZA"/>
          </a:p>
        </p:txBody>
      </p:sp>
      <p:sp>
        <p:nvSpPr>
          <p:cNvPr id="6" name="Shape 3"/>
          <p:cNvSpPr/>
          <p:nvPr/>
        </p:nvSpPr>
        <p:spPr>
          <a:xfrm>
            <a:off x="428625" y="2620863"/>
            <a:ext cx="1905930" cy="35719"/>
          </a:xfrm>
          <a:prstGeom prst="rect">
            <a:avLst/>
          </a:prstGeom>
          <a:solidFill>
            <a:srgbClr val="B03A2E"/>
          </a:solidFill>
          <a:ln/>
        </p:spPr>
        <p:txBody>
          <a:bodyPr/>
          <a:lstStyle/>
          <a:p>
            <a:endParaRPr lang="en-ZA"/>
          </a:p>
        </p:txBody>
      </p:sp>
      <p:sp>
        <p:nvSpPr>
          <p:cNvPr id="7" name="Shape 4"/>
          <p:cNvSpPr/>
          <p:nvPr/>
        </p:nvSpPr>
        <p:spPr>
          <a:xfrm>
            <a:off x="2327411" y="2620863"/>
            <a:ext cx="7144" cy="1544836"/>
          </a:xfrm>
          <a:prstGeom prst="rect">
            <a:avLst/>
          </a:prstGeom>
          <a:solidFill>
            <a:srgbClr val="E0E0E0"/>
          </a:solidFill>
          <a:ln/>
        </p:spPr>
        <p:txBody>
          <a:bodyPr/>
          <a:lstStyle/>
          <a:p>
            <a:endParaRPr lang="en-ZA"/>
          </a:p>
        </p:txBody>
      </p:sp>
      <p:sp>
        <p:nvSpPr>
          <p:cNvPr id="8" name="Shape 5"/>
          <p:cNvSpPr/>
          <p:nvPr/>
        </p:nvSpPr>
        <p:spPr>
          <a:xfrm>
            <a:off x="428625" y="4158555"/>
            <a:ext cx="1905930" cy="7144"/>
          </a:xfrm>
          <a:prstGeom prst="rect">
            <a:avLst/>
          </a:prstGeom>
          <a:solidFill>
            <a:srgbClr val="E0E0E0"/>
          </a:solidFill>
          <a:ln/>
        </p:spPr>
        <p:txBody>
          <a:bodyPr/>
          <a:lstStyle/>
          <a:p>
            <a:endParaRPr lang="en-ZA"/>
          </a:p>
        </p:txBody>
      </p:sp>
      <p:sp>
        <p:nvSpPr>
          <p:cNvPr id="9" name="Shape 6"/>
          <p:cNvSpPr/>
          <p:nvPr/>
        </p:nvSpPr>
        <p:spPr>
          <a:xfrm>
            <a:off x="428625" y="2620863"/>
            <a:ext cx="7144" cy="1544836"/>
          </a:xfrm>
          <a:prstGeom prst="rect">
            <a:avLst/>
          </a:prstGeom>
          <a:solidFill>
            <a:srgbClr val="E0E0E0"/>
          </a:solidFill>
          <a:ln/>
        </p:spPr>
        <p:txBody>
          <a:bodyPr/>
          <a:lstStyle/>
          <a:p>
            <a:endParaRPr lang="en-ZA"/>
          </a:p>
        </p:txBody>
      </p:sp>
      <p:sp>
        <p:nvSpPr>
          <p:cNvPr id="10" name="Shape 7"/>
          <p:cNvSpPr/>
          <p:nvPr/>
        </p:nvSpPr>
        <p:spPr>
          <a:xfrm>
            <a:off x="1202996" y="2442270"/>
            <a:ext cx="357188" cy="357188"/>
          </a:xfrm>
          <a:prstGeom prst="ellipse">
            <a:avLst/>
          </a:prstGeom>
          <a:solidFill>
            <a:srgbClr val="B03A2E"/>
          </a:solidFill>
          <a:ln w="27432">
            <a:solidFill>
              <a:srgbClr val="FFFFFF"/>
            </a:solidFill>
            <a:prstDash val="solid"/>
          </a:ln>
        </p:spPr>
        <p:txBody>
          <a:bodyPr/>
          <a:lstStyle/>
          <a:p>
            <a:endParaRPr lang="en-ZA"/>
          </a:p>
        </p:txBody>
      </p:sp>
      <p:sp>
        <p:nvSpPr>
          <p:cNvPr id="11" name="Text 8"/>
          <p:cNvSpPr/>
          <p:nvPr/>
        </p:nvSpPr>
        <p:spPr>
          <a:xfrm>
            <a:off x="1202996" y="2442270"/>
            <a:ext cx="357188" cy="357188"/>
          </a:xfrm>
          <a:prstGeom prst="rect">
            <a:avLst/>
          </a:prstGeom>
          <a:noFill/>
          <a:ln/>
        </p:spPr>
        <p:txBody>
          <a:bodyPr wrap="square" lIns="0" tIns="0" rIns="0" bIns="0" rtlCol="0" anchor="ctr">
            <a:spAutoFit/>
          </a:bodyPr>
          <a:lstStyle/>
          <a:p>
            <a:pPr marL="0" indent="0" algn="ctr">
              <a:lnSpc>
                <a:spcPts val="1100"/>
              </a:lnSpc>
              <a:buNone/>
            </a:pPr>
            <a:r>
              <a:rPr lang="en-US" sz="784" b="1" dirty="0">
                <a:solidFill>
                  <a:srgbClr val="FFFFFF"/>
                </a:solidFill>
              </a:rPr>
              <a:t>Q1</a:t>
            </a:r>
            <a:endParaRPr lang="en-US" sz="784" dirty="0"/>
          </a:p>
        </p:txBody>
      </p:sp>
      <p:sp>
        <p:nvSpPr>
          <p:cNvPr id="12" name="Text 9"/>
          <p:cNvSpPr/>
          <p:nvPr/>
        </p:nvSpPr>
        <p:spPr>
          <a:xfrm>
            <a:off x="935524" y="2906613"/>
            <a:ext cx="892132" cy="194667"/>
          </a:xfrm>
          <a:prstGeom prst="rect">
            <a:avLst/>
          </a:prstGeom>
          <a:noFill/>
          <a:ln/>
        </p:spPr>
        <p:txBody>
          <a:bodyPr wrap="none" lIns="0" tIns="0" rIns="0" bIns="0" rtlCol="0" anchor="t">
            <a:spAutoFit/>
          </a:bodyPr>
          <a:lstStyle/>
          <a:p>
            <a:pPr marL="0" indent="0" algn="ctr">
              <a:lnSpc>
                <a:spcPts val="1400"/>
              </a:lnSpc>
              <a:buNone/>
            </a:pPr>
            <a:r>
              <a:rPr lang="en-US" sz="987" b="1" dirty="0">
                <a:solidFill>
                  <a:srgbClr val="2C3E50"/>
                </a:solidFill>
              </a:rPr>
              <a:t>Stabilization</a:t>
            </a:r>
            <a:endParaRPr lang="en-US" sz="987" dirty="0"/>
          </a:p>
        </p:txBody>
      </p:sp>
      <p:sp>
        <p:nvSpPr>
          <p:cNvPr id="13" name="Text 10"/>
          <p:cNvSpPr/>
          <p:nvPr/>
        </p:nvSpPr>
        <p:spPr>
          <a:xfrm>
            <a:off x="571500" y="3208437"/>
            <a:ext cx="37588" cy="135731"/>
          </a:xfrm>
          <a:prstGeom prst="rect">
            <a:avLst/>
          </a:prstGeom>
          <a:noFill/>
          <a:ln/>
        </p:spPr>
        <p:txBody>
          <a:bodyPr wrap="none" lIns="0" tIns="0" rIns="0" bIns="0" rtlCol="0" anchor="t">
            <a:spAutoFit/>
          </a:bodyPr>
          <a:lstStyle/>
          <a:p>
            <a:pPr marL="0" indent="0" algn="l">
              <a:lnSpc>
                <a:spcPts val="900"/>
              </a:lnSpc>
              <a:buNone/>
            </a:pPr>
            <a:r>
              <a:rPr lang="en-US" sz="683" b="1" dirty="0">
                <a:solidFill>
                  <a:srgbClr val="D4AF37"/>
                </a:solidFill>
              </a:rPr>
              <a:t>•</a:t>
            </a:r>
            <a:endParaRPr lang="en-US" sz="683" dirty="0"/>
          </a:p>
        </p:txBody>
      </p:sp>
      <p:sp>
        <p:nvSpPr>
          <p:cNvPr id="14" name="Text 11"/>
          <p:cNvSpPr/>
          <p:nvPr/>
        </p:nvSpPr>
        <p:spPr>
          <a:xfrm>
            <a:off x="678656" y="3208437"/>
            <a:ext cx="1276583" cy="135731"/>
          </a:xfrm>
          <a:prstGeom prst="rect">
            <a:avLst/>
          </a:prstGeom>
          <a:noFill/>
          <a:ln/>
        </p:spPr>
        <p:txBody>
          <a:bodyPr wrap="none" lIns="0" tIns="0" rIns="0" bIns="0" rtlCol="0" anchor="t">
            <a:spAutoFit/>
          </a:bodyPr>
          <a:lstStyle/>
          <a:p>
            <a:pPr marL="0" indent="0" algn="l">
              <a:lnSpc>
                <a:spcPts val="900"/>
              </a:lnSpc>
              <a:buNone/>
            </a:pPr>
            <a:r>
              <a:rPr lang="en-US" sz="727" dirty="0">
                <a:solidFill>
                  <a:srgbClr val="7F8C8D"/>
                </a:solidFill>
              </a:rPr>
              <a:t>Implement Daily Stand-ups</a:t>
            </a:r>
            <a:endParaRPr lang="en-US" sz="727" dirty="0"/>
          </a:p>
        </p:txBody>
      </p:sp>
      <p:sp>
        <p:nvSpPr>
          <p:cNvPr id="15" name="Text 12"/>
          <p:cNvSpPr/>
          <p:nvPr/>
        </p:nvSpPr>
        <p:spPr>
          <a:xfrm>
            <a:off x="571500" y="3401318"/>
            <a:ext cx="37588" cy="135731"/>
          </a:xfrm>
          <a:prstGeom prst="rect">
            <a:avLst/>
          </a:prstGeom>
          <a:noFill/>
          <a:ln/>
        </p:spPr>
        <p:txBody>
          <a:bodyPr wrap="none" lIns="0" tIns="0" rIns="0" bIns="0" rtlCol="0" anchor="t">
            <a:spAutoFit/>
          </a:bodyPr>
          <a:lstStyle/>
          <a:p>
            <a:pPr marL="0" indent="0" algn="l">
              <a:lnSpc>
                <a:spcPts val="900"/>
              </a:lnSpc>
              <a:buNone/>
            </a:pPr>
            <a:r>
              <a:rPr lang="en-US" sz="683" b="1" dirty="0">
                <a:solidFill>
                  <a:srgbClr val="D4AF37"/>
                </a:solidFill>
              </a:rPr>
              <a:t>•</a:t>
            </a:r>
            <a:endParaRPr lang="en-US" sz="683" dirty="0"/>
          </a:p>
        </p:txBody>
      </p:sp>
      <p:sp>
        <p:nvSpPr>
          <p:cNvPr id="16" name="Text 13"/>
          <p:cNvSpPr/>
          <p:nvPr/>
        </p:nvSpPr>
        <p:spPr>
          <a:xfrm>
            <a:off x="678656" y="3401318"/>
            <a:ext cx="1281187" cy="135731"/>
          </a:xfrm>
          <a:prstGeom prst="rect">
            <a:avLst/>
          </a:prstGeom>
          <a:noFill/>
          <a:ln/>
        </p:spPr>
        <p:txBody>
          <a:bodyPr wrap="none" lIns="0" tIns="0" rIns="0" bIns="0" rtlCol="0" anchor="t">
            <a:spAutoFit/>
          </a:bodyPr>
          <a:lstStyle/>
          <a:p>
            <a:pPr marL="0" indent="0" algn="l">
              <a:lnSpc>
                <a:spcPts val="900"/>
              </a:lnSpc>
              <a:buNone/>
            </a:pPr>
            <a:r>
              <a:rPr lang="en-US" sz="727" dirty="0">
                <a:solidFill>
                  <a:srgbClr val="7F8C8D"/>
                </a:solidFill>
              </a:rPr>
              <a:t>Enforce WhatsApp Protocol</a:t>
            </a:r>
            <a:endParaRPr lang="en-US" sz="727" dirty="0"/>
          </a:p>
        </p:txBody>
      </p:sp>
      <p:sp>
        <p:nvSpPr>
          <p:cNvPr id="17" name="Text 14"/>
          <p:cNvSpPr/>
          <p:nvPr/>
        </p:nvSpPr>
        <p:spPr>
          <a:xfrm>
            <a:off x="571500" y="3594199"/>
            <a:ext cx="37588" cy="135731"/>
          </a:xfrm>
          <a:prstGeom prst="rect">
            <a:avLst/>
          </a:prstGeom>
          <a:noFill/>
          <a:ln/>
        </p:spPr>
        <p:txBody>
          <a:bodyPr wrap="none" lIns="0" tIns="0" rIns="0" bIns="0" rtlCol="0" anchor="t">
            <a:spAutoFit/>
          </a:bodyPr>
          <a:lstStyle/>
          <a:p>
            <a:pPr marL="0" indent="0" algn="l">
              <a:lnSpc>
                <a:spcPts val="900"/>
              </a:lnSpc>
              <a:buNone/>
            </a:pPr>
            <a:r>
              <a:rPr lang="en-US" sz="683" b="1" dirty="0">
                <a:solidFill>
                  <a:srgbClr val="D4AF37"/>
                </a:solidFill>
              </a:rPr>
              <a:t>•</a:t>
            </a:r>
            <a:endParaRPr lang="en-US" sz="683" dirty="0"/>
          </a:p>
        </p:txBody>
      </p:sp>
      <p:sp>
        <p:nvSpPr>
          <p:cNvPr id="18" name="Text 15"/>
          <p:cNvSpPr/>
          <p:nvPr/>
        </p:nvSpPr>
        <p:spPr>
          <a:xfrm>
            <a:off x="678656" y="3594199"/>
            <a:ext cx="1150869" cy="135731"/>
          </a:xfrm>
          <a:prstGeom prst="rect">
            <a:avLst/>
          </a:prstGeom>
          <a:noFill/>
          <a:ln/>
        </p:spPr>
        <p:txBody>
          <a:bodyPr wrap="none" lIns="0" tIns="0" rIns="0" bIns="0" rtlCol="0" anchor="t">
            <a:spAutoFit/>
          </a:bodyPr>
          <a:lstStyle/>
          <a:p>
            <a:pPr marL="0" indent="0" algn="l">
              <a:lnSpc>
                <a:spcPts val="900"/>
              </a:lnSpc>
              <a:buNone/>
            </a:pPr>
            <a:r>
              <a:rPr lang="en-US" sz="727" dirty="0">
                <a:solidFill>
                  <a:srgbClr val="7F8C8D"/>
                </a:solidFill>
              </a:rPr>
              <a:t>Define Role Descriptions</a:t>
            </a:r>
            <a:endParaRPr lang="en-US" sz="727" dirty="0"/>
          </a:p>
        </p:txBody>
      </p:sp>
      <p:sp>
        <p:nvSpPr>
          <p:cNvPr id="19" name="Text 16"/>
          <p:cNvSpPr/>
          <p:nvPr/>
        </p:nvSpPr>
        <p:spPr>
          <a:xfrm>
            <a:off x="571500" y="3787080"/>
            <a:ext cx="37588" cy="135731"/>
          </a:xfrm>
          <a:prstGeom prst="rect">
            <a:avLst/>
          </a:prstGeom>
          <a:noFill/>
          <a:ln/>
        </p:spPr>
        <p:txBody>
          <a:bodyPr wrap="none" lIns="0" tIns="0" rIns="0" bIns="0" rtlCol="0" anchor="t">
            <a:spAutoFit/>
          </a:bodyPr>
          <a:lstStyle/>
          <a:p>
            <a:pPr marL="0" indent="0" algn="l">
              <a:lnSpc>
                <a:spcPts val="900"/>
              </a:lnSpc>
              <a:buNone/>
            </a:pPr>
            <a:r>
              <a:rPr lang="en-US" sz="683" b="1" dirty="0">
                <a:solidFill>
                  <a:srgbClr val="D4AF37"/>
                </a:solidFill>
              </a:rPr>
              <a:t>•</a:t>
            </a:r>
            <a:endParaRPr lang="en-US" sz="683" dirty="0"/>
          </a:p>
        </p:txBody>
      </p:sp>
      <p:sp>
        <p:nvSpPr>
          <p:cNvPr id="20" name="Text 17"/>
          <p:cNvSpPr/>
          <p:nvPr/>
        </p:nvSpPr>
        <p:spPr>
          <a:xfrm>
            <a:off x="678656" y="3787080"/>
            <a:ext cx="1020831" cy="135731"/>
          </a:xfrm>
          <a:prstGeom prst="rect">
            <a:avLst/>
          </a:prstGeom>
          <a:noFill/>
          <a:ln/>
        </p:spPr>
        <p:txBody>
          <a:bodyPr wrap="none" lIns="0" tIns="0" rIns="0" bIns="0" rtlCol="0" anchor="t">
            <a:spAutoFit/>
          </a:bodyPr>
          <a:lstStyle/>
          <a:p>
            <a:pPr marL="0" indent="0" algn="l">
              <a:lnSpc>
                <a:spcPts val="900"/>
              </a:lnSpc>
              <a:buNone/>
            </a:pPr>
            <a:r>
              <a:rPr lang="en-US" sz="727" dirty="0">
                <a:solidFill>
                  <a:srgbClr val="7F8C8D"/>
                </a:solidFill>
              </a:rPr>
              <a:t>Secure System Access</a:t>
            </a:r>
            <a:endParaRPr lang="en-US" sz="727" dirty="0"/>
          </a:p>
        </p:txBody>
      </p:sp>
      <p:sp>
        <p:nvSpPr>
          <p:cNvPr id="21" name="Shape 18"/>
          <p:cNvSpPr/>
          <p:nvPr/>
        </p:nvSpPr>
        <p:spPr>
          <a:xfrm>
            <a:off x="2555565" y="2620863"/>
            <a:ext cx="1905930" cy="1544836"/>
          </a:xfrm>
          <a:prstGeom prst="rect">
            <a:avLst/>
          </a:prstGeom>
          <a:solidFill>
            <a:srgbClr val="FFFFFF"/>
          </a:solidFill>
          <a:ln/>
        </p:spPr>
        <p:txBody>
          <a:bodyPr/>
          <a:lstStyle/>
          <a:p>
            <a:endParaRPr lang="en-ZA"/>
          </a:p>
        </p:txBody>
      </p:sp>
      <p:sp>
        <p:nvSpPr>
          <p:cNvPr id="22" name="Shape 19"/>
          <p:cNvSpPr/>
          <p:nvPr/>
        </p:nvSpPr>
        <p:spPr>
          <a:xfrm>
            <a:off x="2555565" y="2620863"/>
            <a:ext cx="1905930" cy="35719"/>
          </a:xfrm>
          <a:prstGeom prst="rect">
            <a:avLst/>
          </a:prstGeom>
          <a:solidFill>
            <a:srgbClr val="B03A2E"/>
          </a:solidFill>
          <a:ln/>
        </p:spPr>
        <p:txBody>
          <a:bodyPr/>
          <a:lstStyle/>
          <a:p>
            <a:endParaRPr lang="en-ZA"/>
          </a:p>
        </p:txBody>
      </p:sp>
      <p:sp>
        <p:nvSpPr>
          <p:cNvPr id="23" name="Shape 20"/>
          <p:cNvSpPr/>
          <p:nvPr/>
        </p:nvSpPr>
        <p:spPr>
          <a:xfrm>
            <a:off x="4454351" y="2620863"/>
            <a:ext cx="7144" cy="1544836"/>
          </a:xfrm>
          <a:prstGeom prst="rect">
            <a:avLst/>
          </a:prstGeom>
          <a:solidFill>
            <a:srgbClr val="E0E0E0"/>
          </a:solidFill>
          <a:ln/>
        </p:spPr>
        <p:txBody>
          <a:bodyPr/>
          <a:lstStyle/>
          <a:p>
            <a:endParaRPr lang="en-ZA"/>
          </a:p>
        </p:txBody>
      </p:sp>
      <p:sp>
        <p:nvSpPr>
          <p:cNvPr id="24" name="Shape 21"/>
          <p:cNvSpPr/>
          <p:nvPr/>
        </p:nvSpPr>
        <p:spPr>
          <a:xfrm>
            <a:off x="2555565" y="4158555"/>
            <a:ext cx="1905930" cy="7144"/>
          </a:xfrm>
          <a:prstGeom prst="rect">
            <a:avLst/>
          </a:prstGeom>
          <a:solidFill>
            <a:srgbClr val="E0E0E0"/>
          </a:solidFill>
          <a:ln/>
        </p:spPr>
        <p:txBody>
          <a:bodyPr/>
          <a:lstStyle/>
          <a:p>
            <a:endParaRPr lang="en-ZA"/>
          </a:p>
        </p:txBody>
      </p:sp>
      <p:sp>
        <p:nvSpPr>
          <p:cNvPr id="25" name="Shape 22"/>
          <p:cNvSpPr/>
          <p:nvPr/>
        </p:nvSpPr>
        <p:spPr>
          <a:xfrm>
            <a:off x="2555565" y="2620863"/>
            <a:ext cx="7144" cy="1544836"/>
          </a:xfrm>
          <a:prstGeom prst="rect">
            <a:avLst/>
          </a:prstGeom>
          <a:solidFill>
            <a:srgbClr val="E0E0E0"/>
          </a:solidFill>
          <a:ln/>
        </p:spPr>
        <p:txBody>
          <a:bodyPr/>
          <a:lstStyle/>
          <a:p>
            <a:endParaRPr lang="en-ZA"/>
          </a:p>
        </p:txBody>
      </p:sp>
      <p:sp>
        <p:nvSpPr>
          <p:cNvPr id="26" name="Shape 23"/>
          <p:cNvSpPr/>
          <p:nvPr/>
        </p:nvSpPr>
        <p:spPr>
          <a:xfrm>
            <a:off x="3329936" y="2442270"/>
            <a:ext cx="357188" cy="357188"/>
          </a:xfrm>
          <a:prstGeom prst="ellipse">
            <a:avLst/>
          </a:prstGeom>
          <a:solidFill>
            <a:srgbClr val="B03A2E"/>
          </a:solidFill>
          <a:ln w="27432">
            <a:solidFill>
              <a:srgbClr val="FFFFFF"/>
            </a:solidFill>
            <a:prstDash val="solid"/>
          </a:ln>
        </p:spPr>
        <p:txBody>
          <a:bodyPr/>
          <a:lstStyle/>
          <a:p>
            <a:endParaRPr lang="en-ZA"/>
          </a:p>
        </p:txBody>
      </p:sp>
      <p:sp>
        <p:nvSpPr>
          <p:cNvPr id="27" name="Text 24"/>
          <p:cNvSpPr/>
          <p:nvPr/>
        </p:nvSpPr>
        <p:spPr>
          <a:xfrm>
            <a:off x="3329936" y="2442270"/>
            <a:ext cx="357188" cy="357188"/>
          </a:xfrm>
          <a:prstGeom prst="rect">
            <a:avLst/>
          </a:prstGeom>
          <a:noFill/>
          <a:ln/>
        </p:spPr>
        <p:txBody>
          <a:bodyPr wrap="square" lIns="0" tIns="0" rIns="0" bIns="0" rtlCol="0" anchor="ctr">
            <a:spAutoFit/>
          </a:bodyPr>
          <a:lstStyle/>
          <a:p>
            <a:pPr marL="0" indent="0" algn="ctr">
              <a:lnSpc>
                <a:spcPts val="1100"/>
              </a:lnSpc>
              <a:buNone/>
            </a:pPr>
            <a:r>
              <a:rPr lang="en-US" sz="784" b="1" dirty="0">
                <a:solidFill>
                  <a:srgbClr val="FFFFFF"/>
                </a:solidFill>
              </a:rPr>
              <a:t>Q2</a:t>
            </a:r>
            <a:endParaRPr lang="en-US" sz="784" dirty="0"/>
          </a:p>
        </p:txBody>
      </p:sp>
      <p:sp>
        <p:nvSpPr>
          <p:cNvPr id="28" name="Text 25"/>
          <p:cNvSpPr/>
          <p:nvPr/>
        </p:nvSpPr>
        <p:spPr>
          <a:xfrm>
            <a:off x="3039749" y="2906613"/>
            <a:ext cx="937561" cy="194667"/>
          </a:xfrm>
          <a:prstGeom prst="rect">
            <a:avLst/>
          </a:prstGeom>
          <a:noFill/>
          <a:ln/>
        </p:spPr>
        <p:txBody>
          <a:bodyPr wrap="none" lIns="0" tIns="0" rIns="0" bIns="0" rtlCol="0" anchor="t">
            <a:spAutoFit/>
          </a:bodyPr>
          <a:lstStyle/>
          <a:p>
            <a:pPr marL="0" indent="0" algn="ctr">
              <a:lnSpc>
                <a:spcPts val="1400"/>
              </a:lnSpc>
              <a:buNone/>
            </a:pPr>
            <a:r>
              <a:rPr lang="en-US" sz="987" b="1" dirty="0">
                <a:solidFill>
                  <a:srgbClr val="2C3E50"/>
                </a:solidFill>
              </a:rPr>
              <a:t>Optimization</a:t>
            </a:r>
            <a:endParaRPr lang="en-US" sz="987" dirty="0"/>
          </a:p>
        </p:txBody>
      </p:sp>
      <p:sp>
        <p:nvSpPr>
          <p:cNvPr id="29" name="Text 26"/>
          <p:cNvSpPr/>
          <p:nvPr/>
        </p:nvSpPr>
        <p:spPr>
          <a:xfrm>
            <a:off x="2698440" y="3208437"/>
            <a:ext cx="37588" cy="135731"/>
          </a:xfrm>
          <a:prstGeom prst="rect">
            <a:avLst/>
          </a:prstGeom>
          <a:noFill/>
          <a:ln/>
        </p:spPr>
        <p:txBody>
          <a:bodyPr wrap="none" lIns="0" tIns="0" rIns="0" bIns="0" rtlCol="0" anchor="t">
            <a:spAutoFit/>
          </a:bodyPr>
          <a:lstStyle/>
          <a:p>
            <a:pPr marL="0" indent="0" algn="l">
              <a:lnSpc>
                <a:spcPts val="900"/>
              </a:lnSpc>
              <a:buNone/>
            </a:pPr>
            <a:r>
              <a:rPr lang="en-US" sz="683" b="1" dirty="0">
                <a:solidFill>
                  <a:srgbClr val="D4AF37"/>
                </a:solidFill>
              </a:rPr>
              <a:t>•</a:t>
            </a:r>
            <a:endParaRPr lang="en-US" sz="683" dirty="0"/>
          </a:p>
        </p:txBody>
      </p:sp>
      <p:sp>
        <p:nvSpPr>
          <p:cNvPr id="30" name="Text 27"/>
          <p:cNvSpPr/>
          <p:nvPr/>
        </p:nvSpPr>
        <p:spPr>
          <a:xfrm>
            <a:off x="2805596" y="3208437"/>
            <a:ext cx="973643" cy="135731"/>
          </a:xfrm>
          <a:prstGeom prst="rect">
            <a:avLst/>
          </a:prstGeom>
          <a:noFill/>
          <a:ln/>
        </p:spPr>
        <p:txBody>
          <a:bodyPr wrap="none" lIns="0" tIns="0" rIns="0" bIns="0" rtlCol="0" anchor="t">
            <a:spAutoFit/>
          </a:bodyPr>
          <a:lstStyle/>
          <a:p>
            <a:pPr marL="0" indent="0" algn="l">
              <a:lnSpc>
                <a:spcPts val="900"/>
              </a:lnSpc>
              <a:buNone/>
            </a:pPr>
            <a:r>
              <a:rPr lang="en-US" sz="727" dirty="0">
                <a:solidFill>
                  <a:srgbClr val="7F8C8D"/>
                </a:solidFill>
              </a:rPr>
              <a:t>Private Funeral SOPs</a:t>
            </a:r>
            <a:endParaRPr lang="en-US" sz="727" dirty="0"/>
          </a:p>
        </p:txBody>
      </p:sp>
      <p:sp>
        <p:nvSpPr>
          <p:cNvPr id="31" name="Text 28"/>
          <p:cNvSpPr/>
          <p:nvPr/>
        </p:nvSpPr>
        <p:spPr>
          <a:xfrm>
            <a:off x="2698440" y="3401318"/>
            <a:ext cx="37588" cy="135731"/>
          </a:xfrm>
          <a:prstGeom prst="rect">
            <a:avLst/>
          </a:prstGeom>
          <a:noFill/>
          <a:ln/>
        </p:spPr>
        <p:txBody>
          <a:bodyPr wrap="none" lIns="0" tIns="0" rIns="0" bIns="0" rtlCol="0" anchor="t">
            <a:spAutoFit/>
          </a:bodyPr>
          <a:lstStyle/>
          <a:p>
            <a:pPr marL="0" indent="0" algn="l">
              <a:lnSpc>
                <a:spcPts val="900"/>
              </a:lnSpc>
              <a:buNone/>
            </a:pPr>
            <a:r>
              <a:rPr lang="en-US" sz="683" b="1" dirty="0">
                <a:solidFill>
                  <a:srgbClr val="D4AF37"/>
                </a:solidFill>
              </a:rPr>
              <a:t>•</a:t>
            </a:r>
            <a:endParaRPr lang="en-US" sz="683" dirty="0"/>
          </a:p>
        </p:txBody>
      </p:sp>
      <p:sp>
        <p:nvSpPr>
          <p:cNvPr id="32" name="Text 29"/>
          <p:cNvSpPr/>
          <p:nvPr/>
        </p:nvSpPr>
        <p:spPr>
          <a:xfrm>
            <a:off x="2805596" y="3401318"/>
            <a:ext cx="1163873" cy="135731"/>
          </a:xfrm>
          <a:prstGeom prst="rect">
            <a:avLst/>
          </a:prstGeom>
          <a:noFill/>
          <a:ln/>
        </p:spPr>
        <p:txBody>
          <a:bodyPr wrap="none" lIns="0" tIns="0" rIns="0" bIns="0" rtlCol="0" anchor="t">
            <a:spAutoFit/>
          </a:bodyPr>
          <a:lstStyle/>
          <a:p>
            <a:pPr marL="0" indent="0" algn="l">
              <a:lnSpc>
                <a:spcPts val="900"/>
              </a:lnSpc>
              <a:buNone/>
            </a:pPr>
            <a:r>
              <a:rPr lang="en-US" sz="727" dirty="0">
                <a:solidFill>
                  <a:srgbClr val="7F8C8D"/>
                </a:solidFill>
              </a:rPr>
              <a:t>Fleet Route Optimization</a:t>
            </a:r>
            <a:endParaRPr lang="en-US" sz="727" dirty="0"/>
          </a:p>
        </p:txBody>
      </p:sp>
      <p:sp>
        <p:nvSpPr>
          <p:cNvPr id="33" name="Text 30"/>
          <p:cNvSpPr/>
          <p:nvPr/>
        </p:nvSpPr>
        <p:spPr>
          <a:xfrm>
            <a:off x="2698440" y="3594199"/>
            <a:ext cx="37588" cy="135731"/>
          </a:xfrm>
          <a:prstGeom prst="rect">
            <a:avLst/>
          </a:prstGeom>
          <a:noFill/>
          <a:ln/>
        </p:spPr>
        <p:txBody>
          <a:bodyPr wrap="none" lIns="0" tIns="0" rIns="0" bIns="0" rtlCol="0" anchor="t">
            <a:spAutoFit/>
          </a:bodyPr>
          <a:lstStyle/>
          <a:p>
            <a:pPr marL="0" indent="0" algn="l">
              <a:lnSpc>
                <a:spcPts val="900"/>
              </a:lnSpc>
              <a:buNone/>
            </a:pPr>
            <a:r>
              <a:rPr lang="en-US" sz="683" b="1" dirty="0">
                <a:solidFill>
                  <a:srgbClr val="D4AF37"/>
                </a:solidFill>
              </a:rPr>
              <a:t>•</a:t>
            </a:r>
            <a:endParaRPr lang="en-US" sz="683" dirty="0"/>
          </a:p>
        </p:txBody>
      </p:sp>
      <p:sp>
        <p:nvSpPr>
          <p:cNvPr id="34" name="Text 31"/>
          <p:cNvSpPr/>
          <p:nvPr/>
        </p:nvSpPr>
        <p:spPr>
          <a:xfrm>
            <a:off x="2805596" y="3594199"/>
            <a:ext cx="1192755" cy="135731"/>
          </a:xfrm>
          <a:prstGeom prst="rect">
            <a:avLst/>
          </a:prstGeom>
          <a:noFill/>
          <a:ln/>
        </p:spPr>
        <p:txBody>
          <a:bodyPr wrap="none" lIns="0" tIns="0" rIns="0" bIns="0" rtlCol="0" anchor="t">
            <a:spAutoFit/>
          </a:bodyPr>
          <a:lstStyle/>
          <a:p>
            <a:pPr marL="0" indent="0" algn="l">
              <a:lnSpc>
                <a:spcPts val="900"/>
              </a:lnSpc>
              <a:buNone/>
            </a:pPr>
            <a:r>
              <a:rPr lang="en-US" sz="727" dirty="0">
                <a:solidFill>
                  <a:srgbClr val="7F8C8D"/>
                </a:solidFill>
              </a:rPr>
              <a:t>Inventory Control System</a:t>
            </a:r>
            <a:endParaRPr lang="en-US" sz="727" dirty="0"/>
          </a:p>
        </p:txBody>
      </p:sp>
      <p:sp>
        <p:nvSpPr>
          <p:cNvPr id="35" name="Text 32"/>
          <p:cNvSpPr/>
          <p:nvPr/>
        </p:nvSpPr>
        <p:spPr>
          <a:xfrm>
            <a:off x="2698440" y="3787080"/>
            <a:ext cx="37588" cy="135731"/>
          </a:xfrm>
          <a:prstGeom prst="rect">
            <a:avLst/>
          </a:prstGeom>
          <a:noFill/>
          <a:ln/>
        </p:spPr>
        <p:txBody>
          <a:bodyPr wrap="none" lIns="0" tIns="0" rIns="0" bIns="0" rtlCol="0" anchor="t">
            <a:spAutoFit/>
          </a:bodyPr>
          <a:lstStyle/>
          <a:p>
            <a:pPr marL="0" indent="0" algn="l">
              <a:lnSpc>
                <a:spcPts val="900"/>
              </a:lnSpc>
              <a:buNone/>
            </a:pPr>
            <a:r>
              <a:rPr lang="en-US" sz="683" b="1" dirty="0">
                <a:solidFill>
                  <a:srgbClr val="D4AF37"/>
                </a:solidFill>
              </a:rPr>
              <a:t>•</a:t>
            </a:r>
            <a:endParaRPr lang="en-US" sz="683" dirty="0"/>
          </a:p>
        </p:txBody>
      </p:sp>
      <p:sp>
        <p:nvSpPr>
          <p:cNvPr id="36" name="Text 33"/>
          <p:cNvSpPr/>
          <p:nvPr/>
        </p:nvSpPr>
        <p:spPr>
          <a:xfrm>
            <a:off x="2805596" y="3787080"/>
            <a:ext cx="1061433" cy="135731"/>
          </a:xfrm>
          <a:prstGeom prst="rect">
            <a:avLst/>
          </a:prstGeom>
          <a:noFill/>
          <a:ln/>
        </p:spPr>
        <p:txBody>
          <a:bodyPr wrap="none" lIns="0" tIns="0" rIns="0" bIns="0" rtlCol="0" anchor="t">
            <a:spAutoFit/>
          </a:bodyPr>
          <a:lstStyle/>
          <a:p>
            <a:pPr marL="0" indent="0" algn="l">
              <a:lnSpc>
                <a:spcPts val="900"/>
              </a:lnSpc>
              <a:buNone/>
            </a:pPr>
            <a:r>
              <a:rPr lang="en-US" sz="727" dirty="0">
                <a:solidFill>
                  <a:srgbClr val="7F8C8D"/>
                </a:solidFill>
              </a:rPr>
              <a:t>Staff Training Program</a:t>
            </a:r>
            <a:endParaRPr lang="en-US" sz="727" dirty="0"/>
          </a:p>
        </p:txBody>
      </p:sp>
      <p:sp>
        <p:nvSpPr>
          <p:cNvPr id="37" name="Shape 34"/>
          <p:cNvSpPr/>
          <p:nvPr/>
        </p:nvSpPr>
        <p:spPr>
          <a:xfrm>
            <a:off x="4682505" y="2620863"/>
            <a:ext cx="1905930" cy="1544836"/>
          </a:xfrm>
          <a:prstGeom prst="rect">
            <a:avLst/>
          </a:prstGeom>
          <a:solidFill>
            <a:srgbClr val="FFFFFF"/>
          </a:solidFill>
          <a:ln/>
        </p:spPr>
        <p:txBody>
          <a:bodyPr/>
          <a:lstStyle/>
          <a:p>
            <a:endParaRPr lang="en-ZA"/>
          </a:p>
        </p:txBody>
      </p:sp>
      <p:sp>
        <p:nvSpPr>
          <p:cNvPr id="38" name="Shape 35"/>
          <p:cNvSpPr/>
          <p:nvPr/>
        </p:nvSpPr>
        <p:spPr>
          <a:xfrm>
            <a:off x="4682505" y="2620863"/>
            <a:ext cx="1905930" cy="35719"/>
          </a:xfrm>
          <a:prstGeom prst="rect">
            <a:avLst/>
          </a:prstGeom>
          <a:solidFill>
            <a:srgbClr val="B03A2E"/>
          </a:solidFill>
          <a:ln/>
        </p:spPr>
        <p:txBody>
          <a:bodyPr/>
          <a:lstStyle/>
          <a:p>
            <a:endParaRPr lang="en-ZA"/>
          </a:p>
        </p:txBody>
      </p:sp>
      <p:sp>
        <p:nvSpPr>
          <p:cNvPr id="39" name="Shape 36"/>
          <p:cNvSpPr/>
          <p:nvPr/>
        </p:nvSpPr>
        <p:spPr>
          <a:xfrm>
            <a:off x="6581291" y="2620863"/>
            <a:ext cx="7144" cy="1544836"/>
          </a:xfrm>
          <a:prstGeom prst="rect">
            <a:avLst/>
          </a:prstGeom>
          <a:solidFill>
            <a:srgbClr val="E0E0E0"/>
          </a:solidFill>
          <a:ln/>
        </p:spPr>
        <p:txBody>
          <a:bodyPr/>
          <a:lstStyle/>
          <a:p>
            <a:endParaRPr lang="en-ZA"/>
          </a:p>
        </p:txBody>
      </p:sp>
      <p:sp>
        <p:nvSpPr>
          <p:cNvPr id="40" name="Shape 37"/>
          <p:cNvSpPr/>
          <p:nvPr/>
        </p:nvSpPr>
        <p:spPr>
          <a:xfrm>
            <a:off x="4682505" y="4158555"/>
            <a:ext cx="1905930" cy="7144"/>
          </a:xfrm>
          <a:prstGeom prst="rect">
            <a:avLst/>
          </a:prstGeom>
          <a:solidFill>
            <a:srgbClr val="E0E0E0"/>
          </a:solidFill>
          <a:ln/>
        </p:spPr>
        <p:txBody>
          <a:bodyPr/>
          <a:lstStyle/>
          <a:p>
            <a:endParaRPr lang="en-ZA"/>
          </a:p>
        </p:txBody>
      </p:sp>
      <p:sp>
        <p:nvSpPr>
          <p:cNvPr id="41" name="Shape 38"/>
          <p:cNvSpPr/>
          <p:nvPr/>
        </p:nvSpPr>
        <p:spPr>
          <a:xfrm>
            <a:off x="4682505" y="2620863"/>
            <a:ext cx="7144" cy="1544836"/>
          </a:xfrm>
          <a:prstGeom prst="rect">
            <a:avLst/>
          </a:prstGeom>
          <a:solidFill>
            <a:srgbClr val="E0E0E0"/>
          </a:solidFill>
          <a:ln/>
        </p:spPr>
        <p:txBody>
          <a:bodyPr/>
          <a:lstStyle/>
          <a:p>
            <a:endParaRPr lang="en-ZA"/>
          </a:p>
        </p:txBody>
      </p:sp>
      <p:sp>
        <p:nvSpPr>
          <p:cNvPr id="42" name="Shape 39"/>
          <p:cNvSpPr/>
          <p:nvPr/>
        </p:nvSpPr>
        <p:spPr>
          <a:xfrm>
            <a:off x="5456876" y="2442270"/>
            <a:ext cx="357188" cy="357188"/>
          </a:xfrm>
          <a:prstGeom prst="ellipse">
            <a:avLst/>
          </a:prstGeom>
          <a:solidFill>
            <a:srgbClr val="B03A2E"/>
          </a:solidFill>
          <a:ln w="27432">
            <a:solidFill>
              <a:srgbClr val="FFFFFF"/>
            </a:solidFill>
            <a:prstDash val="solid"/>
          </a:ln>
        </p:spPr>
        <p:txBody>
          <a:bodyPr/>
          <a:lstStyle/>
          <a:p>
            <a:endParaRPr lang="en-ZA"/>
          </a:p>
        </p:txBody>
      </p:sp>
      <p:sp>
        <p:nvSpPr>
          <p:cNvPr id="43" name="Text 40"/>
          <p:cNvSpPr/>
          <p:nvPr/>
        </p:nvSpPr>
        <p:spPr>
          <a:xfrm>
            <a:off x="5456876" y="2442270"/>
            <a:ext cx="357188" cy="357188"/>
          </a:xfrm>
          <a:prstGeom prst="rect">
            <a:avLst/>
          </a:prstGeom>
          <a:noFill/>
          <a:ln/>
        </p:spPr>
        <p:txBody>
          <a:bodyPr wrap="square" lIns="0" tIns="0" rIns="0" bIns="0" rtlCol="0" anchor="ctr">
            <a:spAutoFit/>
          </a:bodyPr>
          <a:lstStyle/>
          <a:p>
            <a:pPr marL="0" indent="0" algn="ctr">
              <a:lnSpc>
                <a:spcPts val="1100"/>
              </a:lnSpc>
              <a:buNone/>
            </a:pPr>
            <a:r>
              <a:rPr lang="en-US" sz="784" b="1" dirty="0">
                <a:solidFill>
                  <a:srgbClr val="FFFFFF"/>
                </a:solidFill>
              </a:rPr>
              <a:t>Q3</a:t>
            </a:r>
            <a:endParaRPr lang="en-US" sz="784" dirty="0"/>
          </a:p>
        </p:txBody>
      </p:sp>
      <p:sp>
        <p:nvSpPr>
          <p:cNvPr id="44" name="Text 41"/>
          <p:cNvSpPr/>
          <p:nvPr/>
        </p:nvSpPr>
        <p:spPr>
          <a:xfrm>
            <a:off x="5270413" y="2906613"/>
            <a:ext cx="730114" cy="194667"/>
          </a:xfrm>
          <a:prstGeom prst="rect">
            <a:avLst/>
          </a:prstGeom>
          <a:noFill/>
          <a:ln/>
        </p:spPr>
        <p:txBody>
          <a:bodyPr wrap="none" lIns="0" tIns="0" rIns="0" bIns="0" rtlCol="0" anchor="t">
            <a:spAutoFit/>
          </a:bodyPr>
          <a:lstStyle/>
          <a:p>
            <a:pPr marL="0" indent="0" algn="ctr">
              <a:lnSpc>
                <a:spcPts val="1400"/>
              </a:lnSpc>
              <a:buNone/>
            </a:pPr>
            <a:r>
              <a:rPr lang="en-US" sz="987" b="1" dirty="0">
                <a:solidFill>
                  <a:srgbClr val="2C3E50"/>
                </a:solidFill>
              </a:rPr>
              <a:t>Expansion</a:t>
            </a:r>
            <a:endParaRPr lang="en-US" sz="987" dirty="0"/>
          </a:p>
        </p:txBody>
      </p:sp>
      <p:sp>
        <p:nvSpPr>
          <p:cNvPr id="45" name="Text 42"/>
          <p:cNvSpPr/>
          <p:nvPr/>
        </p:nvSpPr>
        <p:spPr>
          <a:xfrm>
            <a:off x="4825380" y="3208437"/>
            <a:ext cx="37588" cy="135731"/>
          </a:xfrm>
          <a:prstGeom prst="rect">
            <a:avLst/>
          </a:prstGeom>
          <a:noFill/>
          <a:ln/>
        </p:spPr>
        <p:txBody>
          <a:bodyPr wrap="none" lIns="0" tIns="0" rIns="0" bIns="0" rtlCol="0" anchor="t">
            <a:spAutoFit/>
          </a:bodyPr>
          <a:lstStyle/>
          <a:p>
            <a:pPr marL="0" indent="0" algn="l">
              <a:lnSpc>
                <a:spcPts val="900"/>
              </a:lnSpc>
              <a:buNone/>
            </a:pPr>
            <a:r>
              <a:rPr lang="en-US" sz="683" b="1" dirty="0">
                <a:solidFill>
                  <a:srgbClr val="D4AF37"/>
                </a:solidFill>
              </a:rPr>
              <a:t>•</a:t>
            </a:r>
            <a:endParaRPr lang="en-US" sz="683" dirty="0"/>
          </a:p>
        </p:txBody>
      </p:sp>
      <p:sp>
        <p:nvSpPr>
          <p:cNvPr id="46" name="Text 43"/>
          <p:cNvSpPr/>
          <p:nvPr/>
        </p:nvSpPr>
        <p:spPr>
          <a:xfrm>
            <a:off x="4932536" y="3208437"/>
            <a:ext cx="1156060" cy="135731"/>
          </a:xfrm>
          <a:prstGeom prst="rect">
            <a:avLst/>
          </a:prstGeom>
          <a:noFill/>
          <a:ln/>
        </p:spPr>
        <p:txBody>
          <a:bodyPr wrap="none" lIns="0" tIns="0" rIns="0" bIns="0" rtlCol="0" anchor="t">
            <a:spAutoFit/>
          </a:bodyPr>
          <a:lstStyle/>
          <a:p>
            <a:pPr marL="0" indent="0" algn="l">
              <a:lnSpc>
                <a:spcPts val="900"/>
              </a:lnSpc>
              <a:buNone/>
            </a:pPr>
            <a:r>
              <a:rPr lang="en-US" sz="727" dirty="0">
                <a:solidFill>
                  <a:srgbClr val="7F8C8D"/>
                </a:solidFill>
              </a:rPr>
              <a:t>New Branch Rollout Plan</a:t>
            </a:r>
            <a:endParaRPr lang="en-US" sz="727" dirty="0"/>
          </a:p>
        </p:txBody>
      </p:sp>
      <p:sp>
        <p:nvSpPr>
          <p:cNvPr id="47" name="Text 44"/>
          <p:cNvSpPr/>
          <p:nvPr/>
        </p:nvSpPr>
        <p:spPr>
          <a:xfrm>
            <a:off x="4825380" y="3401318"/>
            <a:ext cx="37588" cy="135731"/>
          </a:xfrm>
          <a:prstGeom prst="rect">
            <a:avLst/>
          </a:prstGeom>
          <a:noFill/>
          <a:ln/>
        </p:spPr>
        <p:txBody>
          <a:bodyPr wrap="none" lIns="0" tIns="0" rIns="0" bIns="0" rtlCol="0" anchor="t">
            <a:spAutoFit/>
          </a:bodyPr>
          <a:lstStyle/>
          <a:p>
            <a:pPr marL="0" indent="0" algn="l">
              <a:lnSpc>
                <a:spcPts val="900"/>
              </a:lnSpc>
              <a:buNone/>
            </a:pPr>
            <a:r>
              <a:rPr lang="en-US" sz="683" b="1" dirty="0">
                <a:solidFill>
                  <a:srgbClr val="D4AF37"/>
                </a:solidFill>
              </a:rPr>
              <a:t>•</a:t>
            </a:r>
            <a:endParaRPr lang="en-US" sz="683" dirty="0"/>
          </a:p>
        </p:txBody>
      </p:sp>
      <p:sp>
        <p:nvSpPr>
          <p:cNvPr id="48" name="Text 45"/>
          <p:cNvSpPr/>
          <p:nvPr/>
        </p:nvSpPr>
        <p:spPr>
          <a:xfrm>
            <a:off x="4932536" y="3401318"/>
            <a:ext cx="1356671" cy="135731"/>
          </a:xfrm>
          <a:prstGeom prst="rect">
            <a:avLst/>
          </a:prstGeom>
          <a:noFill/>
          <a:ln/>
        </p:spPr>
        <p:txBody>
          <a:bodyPr wrap="none" lIns="0" tIns="0" rIns="0" bIns="0" rtlCol="0" anchor="t">
            <a:spAutoFit/>
          </a:bodyPr>
          <a:lstStyle/>
          <a:p>
            <a:pPr marL="0" indent="0" algn="l">
              <a:lnSpc>
                <a:spcPts val="900"/>
              </a:lnSpc>
              <a:buNone/>
            </a:pPr>
            <a:r>
              <a:rPr lang="en-US" sz="727" dirty="0">
                <a:solidFill>
                  <a:srgbClr val="7F8C8D"/>
                </a:solidFill>
              </a:rPr>
              <a:t>Marketing Campaign Launch</a:t>
            </a:r>
            <a:endParaRPr lang="en-US" sz="727" dirty="0"/>
          </a:p>
        </p:txBody>
      </p:sp>
      <p:sp>
        <p:nvSpPr>
          <p:cNvPr id="49" name="Text 46"/>
          <p:cNvSpPr/>
          <p:nvPr/>
        </p:nvSpPr>
        <p:spPr>
          <a:xfrm>
            <a:off x="4825380" y="3594199"/>
            <a:ext cx="37588" cy="135731"/>
          </a:xfrm>
          <a:prstGeom prst="rect">
            <a:avLst/>
          </a:prstGeom>
          <a:noFill/>
          <a:ln/>
        </p:spPr>
        <p:txBody>
          <a:bodyPr wrap="none" lIns="0" tIns="0" rIns="0" bIns="0" rtlCol="0" anchor="t">
            <a:spAutoFit/>
          </a:bodyPr>
          <a:lstStyle/>
          <a:p>
            <a:pPr marL="0" indent="0" algn="l">
              <a:lnSpc>
                <a:spcPts val="900"/>
              </a:lnSpc>
              <a:buNone/>
            </a:pPr>
            <a:r>
              <a:rPr lang="en-US" sz="683" b="1" dirty="0">
                <a:solidFill>
                  <a:srgbClr val="D4AF37"/>
                </a:solidFill>
              </a:rPr>
              <a:t>•</a:t>
            </a:r>
            <a:endParaRPr lang="en-US" sz="683" dirty="0"/>
          </a:p>
        </p:txBody>
      </p:sp>
      <p:sp>
        <p:nvSpPr>
          <p:cNvPr id="50" name="Text 47"/>
          <p:cNvSpPr/>
          <p:nvPr/>
        </p:nvSpPr>
        <p:spPr>
          <a:xfrm>
            <a:off x="4932536" y="3594199"/>
            <a:ext cx="815113" cy="135731"/>
          </a:xfrm>
          <a:prstGeom prst="rect">
            <a:avLst/>
          </a:prstGeom>
          <a:noFill/>
          <a:ln/>
        </p:spPr>
        <p:txBody>
          <a:bodyPr wrap="none" lIns="0" tIns="0" rIns="0" bIns="0" rtlCol="0" anchor="t">
            <a:spAutoFit/>
          </a:bodyPr>
          <a:lstStyle/>
          <a:p>
            <a:pPr marL="0" indent="0" algn="l">
              <a:lnSpc>
                <a:spcPts val="900"/>
              </a:lnSpc>
              <a:buNone/>
            </a:pPr>
            <a:r>
              <a:rPr lang="en-US" sz="727" dirty="0">
                <a:solidFill>
                  <a:srgbClr val="7F8C8D"/>
                </a:solidFill>
              </a:rPr>
              <a:t>Client Portal Beta</a:t>
            </a:r>
            <a:endParaRPr lang="en-US" sz="727" dirty="0"/>
          </a:p>
        </p:txBody>
      </p:sp>
      <p:sp>
        <p:nvSpPr>
          <p:cNvPr id="51" name="Text 48"/>
          <p:cNvSpPr/>
          <p:nvPr/>
        </p:nvSpPr>
        <p:spPr>
          <a:xfrm>
            <a:off x="4825380" y="3787080"/>
            <a:ext cx="37588" cy="135731"/>
          </a:xfrm>
          <a:prstGeom prst="rect">
            <a:avLst/>
          </a:prstGeom>
          <a:noFill/>
          <a:ln/>
        </p:spPr>
        <p:txBody>
          <a:bodyPr wrap="none" lIns="0" tIns="0" rIns="0" bIns="0" rtlCol="0" anchor="t">
            <a:spAutoFit/>
          </a:bodyPr>
          <a:lstStyle/>
          <a:p>
            <a:pPr marL="0" indent="0" algn="l">
              <a:lnSpc>
                <a:spcPts val="900"/>
              </a:lnSpc>
              <a:buNone/>
            </a:pPr>
            <a:r>
              <a:rPr lang="en-US" sz="683" b="1" dirty="0">
                <a:solidFill>
                  <a:srgbClr val="D4AF37"/>
                </a:solidFill>
              </a:rPr>
              <a:t>•</a:t>
            </a:r>
            <a:endParaRPr lang="en-US" sz="683" dirty="0"/>
          </a:p>
        </p:txBody>
      </p:sp>
      <p:sp>
        <p:nvSpPr>
          <p:cNvPr id="52" name="Text 49"/>
          <p:cNvSpPr/>
          <p:nvPr/>
        </p:nvSpPr>
        <p:spPr>
          <a:xfrm>
            <a:off x="4932536" y="3787080"/>
            <a:ext cx="1038746" cy="135731"/>
          </a:xfrm>
          <a:prstGeom prst="rect">
            <a:avLst/>
          </a:prstGeom>
          <a:noFill/>
          <a:ln/>
        </p:spPr>
        <p:txBody>
          <a:bodyPr wrap="none" lIns="0" tIns="0" rIns="0" bIns="0" rtlCol="0" anchor="t">
            <a:spAutoFit/>
          </a:bodyPr>
          <a:lstStyle/>
          <a:p>
            <a:pPr marL="0" indent="0" algn="l">
              <a:lnSpc>
                <a:spcPts val="900"/>
              </a:lnSpc>
              <a:buNone/>
            </a:pPr>
            <a:r>
              <a:rPr lang="en-US" sz="727" dirty="0">
                <a:solidFill>
                  <a:srgbClr val="7F8C8D"/>
                </a:solidFill>
              </a:rPr>
              <a:t>Strategic Partnerships</a:t>
            </a:r>
            <a:endParaRPr lang="en-US" sz="727" dirty="0"/>
          </a:p>
        </p:txBody>
      </p:sp>
      <p:sp>
        <p:nvSpPr>
          <p:cNvPr id="53" name="Shape 50"/>
          <p:cNvSpPr/>
          <p:nvPr/>
        </p:nvSpPr>
        <p:spPr>
          <a:xfrm>
            <a:off x="6809445" y="2620863"/>
            <a:ext cx="1905930" cy="1544836"/>
          </a:xfrm>
          <a:prstGeom prst="rect">
            <a:avLst/>
          </a:prstGeom>
          <a:solidFill>
            <a:srgbClr val="FFFFFF"/>
          </a:solidFill>
          <a:ln/>
        </p:spPr>
        <p:txBody>
          <a:bodyPr/>
          <a:lstStyle/>
          <a:p>
            <a:endParaRPr lang="en-ZA"/>
          </a:p>
        </p:txBody>
      </p:sp>
      <p:sp>
        <p:nvSpPr>
          <p:cNvPr id="54" name="Shape 51"/>
          <p:cNvSpPr/>
          <p:nvPr/>
        </p:nvSpPr>
        <p:spPr>
          <a:xfrm>
            <a:off x="6809445" y="2620863"/>
            <a:ext cx="1905930" cy="35719"/>
          </a:xfrm>
          <a:prstGeom prst="rect">
            <a:avLst/>
          </a:prstGeom>
          <a:solidFill>
            <a:srgbClr val="B03A2E"/>
          </a:solidFill>
          <a:ln/>
        </p:spPr>
        <p:txBody>
          <a:bodyPr/>
          <a:lstStyle/>
          <a:p>
            <a:endParaRPr lang="en-ZA"/>
          </a:p>
        </p:txBody>
      </p:sp>
      <p:sp>
        <p:nvSpPr>
          <p:cNvPr id="55" name="Shape 52"/>
          <p:cNvSpPr/>
          <p:nvPr/>
        </p:nvSpPr>
        <p:spPr>
          <a:xfrm>
            <a:off x="8708231" y="2620863"/>
            <a:ext cx="7144" cy="1544836"/>
          </a:xfrm>
          <a:prstGeom prst="rect">
            <a:avLst/>
          </a:prstGeom>
          <a:solidFill>
            <a:srgbClr val="E0E0E0"/>
          </a:solidFill>
          <a:ln/>
        </p:spPr>
        <p:txBody>
          <a:bodyPr/>
          <a:lstStyle/>
          <a:p>
            <a:endParaRPr lang="en-ZA"/>
          </a:p>
        </p:txBody>
      </p:sp>
      <p:sp>
        <p:nvSpPr>
          <p:cNvPr id="56" name="Shape 53"/>
          <p:cNvSpPr/>
          <p:nvPr/>
        </p:nvSpPr>
        <p:spPr>
          <a:xfrm>
            <a:off x="6809445" y="4158555"/>
            <a:ext cx="1905930" cy="7144"/>
          </a:xfrm>
          <a:prstGeom prst="rect">
            <a:avLst/>
          </a:prstGeom>
          <a:solidFill>
            <a:srgbClr val="E0E0E0"/>
          </a:solidFill>
          <a:ln/>
        </p:spPr>
        <p:txBody>
          <a:bodyPr/>
          <a:lstStyle/>
          <a:p>
            <a:endParaRPr lang="en-ZA"/>
          </a:p>
        </p:txBody>
      </p:sp>
      <p:sp>
        <p:nvSpPr>
          <p:cNvPr id="57" name="Shape 54"/>
          <p:cNvSpPr/>
          <p:nvPr/>
        </p:nvSpPr>
        <p:spPr>
          <a:xfrm>
            <a:off x="6809445" y="2620863"/>
            <a:ext cx="7144" cy="1544836"/>
          </a:xfrm>
          <a:prstGeom prst="rect">
            <a:avLst/>
          </a:prstGeom>
          <a:solidFill>
            <a:srgbClr val="E0E0E0"/>
          </a:solidFill>
          <a:ln/>
        </p:spPr>
        <p:txBody>
          <a:bodyPr/>
          <a:lstStyle/>
          <a:p>
            <a:endParaRPr lang="en-ZA"/>
          </a:p>
        </p:txBody>
      </p:sp>
      <p:sp>
        <p:nvSpPr>
          <p:cNvPr id="58" name="Shape 55"/>
          <p:cNvSpPr/>
          <p:nvPr/>
        </p:nvSpPr>
        <p:spPr>
          <a:xfrm>
            <a:off x="7583816" y="2463701"/>
            <a:ext cx="357188" cy="357188"/>
          </a:xfrm>
          <a:prstGeom prst="ellipse">
            <a:avLst/>
          </a:prstGeom>
          <a:solidFill>
            <a:srgbClr val="B03A2E"/>
          </a:solidFill>
          <a:ln w="27432">
            <a:solidFill>
              <a:srgbClr val="FFFFFF"/>
            </a:solidFill>
            <a:prstDash val="solid"/>
          </a:ln>
        </p:spPr>
        <p:txBody>
          <a:bodyPr/>
          <a:lstStyle/>
          <a:p>
            <a:endParaRPr lang="en-ZA"/>
          </a:p>
        </p:txBody>
      </p:sp>
      <p:sp>
        <p:nvSpPr>
          <p:cNvPr id="59" name="Text 56"/>
          <p:cNvSpPr/>
          <p:nvPr/>
        </p:nvSpPr>
        <p:spPr>
          <a:xfrm>
            <a:off x="7583816" y="2463701"/>
            <a:ext cx="357188" cy="357188"/>
          </a:xfrm>
          <a:prstGeom prst="rect">
            <a:avLst/>
          </a:prstGeom>
          <a:noFill/>
          <a:ln/>
        </p:spPr>
        <p:txBody>
          <a:bodyPr wrap="square" lIns="0" tIns="0" rIns="0" bIns="0" rtlCol="0" anchor="ctr">
            <a:spAutoFit/>
          </a:bodyPr>
          <a:lstStyle/>
          <a:p>
            <a:pPr marL="0" indent="0" algn="ctr">
              <a:lnSpc>
                <a:spcPts val="1100"/>
              </a:lnSpc>
              <a:buNone/>
            </a:pPr>
            <a:r>
              <a:rPr lang="en-US" sz="784" b="1" dirty="0">
                <a:solidFill>
                  <a:srgbClr val="FFFFFF"/>
                </a:solidFill>
              </a:rPr>
              <a:t>Q4</a:t>
            </a:r>
            <a:endParaRPr lang="en-US" sz="784" dirty="0"/>
          </a:p>
        </p:txBody>
      </p:sp>
      <p:sp>
        <p:nvSpPr>
          <p:cNvPr id="60" name="Text 57"/>
          <p:cNvSpPr/>
          <p:nvPr/>
        </p:nvSpPr>
        <p:spPr>
          <a:xfrm>
            <a:off x="7370201" y="2928045"/>
            <a:ext cx="784389" cy="194667"/>
          </a:xfrm>
          <a:prstGeom prst="rect">
            <a:avLst/>
          </a:prstGeom>
          <a:noFill/>
          <a:ln/>
        </p:spPr>
        <p:txBody>
          <a:bodyPr wrap="none" lIns="0" tIns="0" rIns="0" bIns="0" rtlCol="0" anchor="t">
            <a:spAutoFit/>
          </a:bodyPr>
          <a:lstStyle/>
          <a:p>
            <a:pPr marL="0" indent="0" algn="ctr">
              <a:lnSpc>
                <a:spcPts val="1400"/>
              </a:lnSpc>
              <a:buNone/>
            </a:pPr>
            <a:r>
              <a:rPr lang="en-US" sz="987" b="1" dirty="0">
                <a:solidFill>
                  <a:srgbClr val="2C3E50"/>
                </a:solidFill>
              </a:rPr>
              <a:t>Innovation</a:t>
            </a:r>
            <a:endParaRPr lang="en-US" sz="987" dirty="0"/>
          </a:p>
        </p:txBody>
      </p:sp>
      <p:sp>
        <p:nvSpPr>
          <p:cNvPr id="61" name="Text 58"/>
          <p:cNvSpPr/>
          <p:nvPr/>
        </p:nvSpPr>
        <p:spPr>
          <a:xfrm>
            <a:off x="6952320" y="3229868"/>
            <a:ext cx="37588" cy="135731"/>
          </a:xfrm>
          <a:prstGeom prst="rect">
            <a:avLst/>
          </a:prstGeom>
          <a:noFill/>
          <a:ln/>
        </p:spPr>
        <p:txBody>
          <a:bodyPr wrap="none" lIns="0" tIns="0" rIns="0" bIns="0" rtlCol="0" anchor="t">
            <a:spAutoFit/>
          </a:bodyPr>
          <a:lstStyle/>
          <a:p>
            <a:pPr marL="0" indent="0" algn="l">
              <a:lnSpc>
                <a:spcPts val="900"/>
              </a:lnSpc>
              <a:buNone/>
            </a:pPr>
            <a:r>
              <a:rPr lang="en-US" sz="683" b="1" dirty="0">
                <a:solidFill>
                  <a:srgbClr val="D4AF37"/>
                </a:solidFill>
              </a:rPr>
              <a:t>•</a:t>
            </a:r>
            <a:endParaRPr lang="en-US" sz="683" dirty="0"/>
          </a:p>
        </p:txBody>
      </p:sp>
      <p:sp>
        <p:nvSpPr>
          <p:cNvPr id="62" name="Text 59"/>
          <p:cNvSpPr/>
          <p:nvPr/>
        </p:nvSpPr>
        <p:spPr>
          <a:xfrm>
            <a:off x="7059476" y="3229868"/>
            <a:ext cx="1446302" cy="135731"/>
          </a:xfrm>
          <a:prstGeom prst="rect">
            <a:avLst/>
          </a:prstGeom>
          <a:noFill/>
          <a:ln/>
        </p:spPr>
        <p:txBody>
          <a:bodyPr wrap="none" lIns="0" tIns="0" rIns="0" bIns="0" rtlCol="0" anchor="t">
            <a:spAutoFit/>
          </a:bodyPr>
          <a:lstStyle/>
          <a:p>
            <a:pPr marL="0" indent="0" algn="l">
              <a:lnSpc>
                <a:spcPts val="900"/>
              </a:lnSpc>
              <a:buNone/>
            </a:pPr>
            <a:r>
              <a:rPr lang="en-US" sz="727" dirty="0">
                <a:solidFill>
                  <a:srgbClr val="7F8C8D"/>
                </a:solidFill>
              </a:rPr>
              <a:t>Advanced Analytics Dashboard</a:t>
            </a:r>
            <a:endParaRPr lang="en-US" sz="727" dirty="0"/>
          </a:p>
        </p:txBody>
      </p:sp>
      <p:sp>
        <p:nvSpPr>
          <p:cNvPr id="63" name="Text 60"/>
          <p:cNvSpPr/>
          <p:nvPr/>
        </p:nvSpPr>
        <p:spPr>
          <a:xfrm>
            <a:off x="6952320" y="3422749"/>
            <a:ext cx="37588" cy="135731"/>
          </a:xfrm>
          <a:prstGeom prst="rect">
            <a:avLst/>
          </a:prstGeom>
          <a:noFill/>
          <a:ln/>
        </p:spPr>
        <p:txBody>
          <a:bodyPr wrap="none" lIns="0" tIns="0" rIns="0" bIns="0" rtlCol="0" anchor="t">
            <a:spAutoFit/>
          </a:bodyPr>
          <a:lstStyle/>
          <a:p>
            <a:pPr marL="0" indent="0" algn="l">
              <a:lnSpc>
                <a:spcPts val="900"/>
              </a:lnSpc>
              <a:buNone/>
            </a:pPr>
            <a:r>
              <a:rPr lang="en-US" sz="683" b="1" dirty="0">
                <a:solidFill>
                  <a:srgbClr val="D4AF37"/>
                </a:solidFill>
              </a:rPr>
              <a:t>•</a:t>
            </a:r>
            <a:endParaRPr lang="en-US" sz="683" dirty="0"/>
          </a:p>
        </p:txBody>
      </p:sp>
      <p:sp>
        <p:nvSpPr>
          <p:cNvPr id="64" name="Text 61"/>
          <p:cNvSpPr/>
          <p:nvPr/>
        </p:nvSpPr>
        <p:spPr>
          <a:xfrm>
            <a:off x="7059476" y="3422749"/>
            <a:ext cx="1038941" cy="135731"/>
          </a:xfrm>
          <a:prstGeom prst="rect">
            <a:avLst/>
          </a:prstGeom>
          <a:noFill/>
          <a:ln/>
        </p:spPr>
        <p:txBody>
          <a:bodyPr wrap="none" lIns="0" tIns="0" rIns="0" bIns="0" rtlCol="0" anchor="t">
            <a:spAutoFit/>
          </a:bodyPr>
          <a:lstStyle/>
          <a:p>
            <a:pPr marL="0" indent="0" algn="l">
              <a:lnSpc>
                <a:spcPts val="900"/>
              </a:lnSpc>
              <a:buNone/>
            </a:pPr>
            <a:r>
              <a:rPr lang="en-US" sz="727" dirty="0">
                <a:solidFill>
                  <a:srgbClr val="7F8C8D"/>
                </a:solidFill>
              </a:rPr>
              <a:t>Mobile App for Clients</a:t>
            </a:r>
            <a:endParaRPr lang="en-US" sz="727" dirty="0"/>
          </a:p>
        </p:txBody>
      </p:sp>
      <p:sp>
        <p:nvSpPr>
          <p:cNvPr id="65" name="Text 62"/>
          <p:cNvSpPr/>
          <p:nvPr/>
        </p:nvSpPr>
        <p:spPr>
          <a:xfrm>
            <a:off x="6952320" y="3615630"/>
            <a:ext cx="37588" cy="135731"/>
          </a:xfrm>
          <a:prstGeom prst="rect">
            <a:avLst/>
          </a:prstGeom>
          <a:noFill/>
          <a:ln/>
        </p:spPr>
        <p:txBody>
          <a:bodyPr wrap="none" lIns="0" tIns="0" rIns="0" bIns="0" rtlCol="0" anchor="t">
            <a:spAutoFit/>
          </a:bodyPr>
          <a:lstStyle/>
          <a:p>
            <a:pPr marL="0" indent="0" algn="l">
              <a:lnSpc>
                <a:spcPts val="900"/>
              </a:lnSpc>
              <a:buNone/>
            </a:pPr>
            <a:r>
              <a:rPr lang="en-US" sz="683" b="1" dirty="0">
                <a:solidFill>
                  <a:srgbClr val="D4AF37"/>
                </a:solidFill>
              </a:rPr>
              <a:t>•</a:t>
            </a:r>
            <a:endParaRPr lang="en-US" sz="683" dirty="0"/>
          </a:p>
        </p:txBody>
      </p:sp>
      <p:sp>
        <p:nvSpPr>
          <p:cNvPr id="66" name="Text 63"/>
          <p:cNvSpPr/>
          <p:nvPr/>
        </p:nvSpPr>
        <p:spPr>
          <a:xfrm>
            <a:off x="7059476" y="3615630"/>
            <a:ext cx="1073460" cy="135731"/>
          </a:xfrm>
          <a:prstGeom prst="rect">
            <a:avLst/>
          </a:prstGeom>
          <a:noFill/>
          <a:ln/>
        </p:spPr>
        <p:txBody>
          <a:bodyPr wrap="none" lIns="0" tIns="0" rIns="0" bIns="0" rtlCol="0" anchor="t">
            <a:spAutoFit/>
          </a:bodyPr>
          <a:lstStyle/>
          <a:p>
            <a:pPr marL="0" indent="0" algn="l">
              <a:lnSpc>
                <a:spcPts val="900"/>
              </a:lnSpc>
              <a:buNone/>
            </a:pPr>
            <a:r>
              <a:rPr lang="en-US" sz="727" dirty="0">
                <a:solidFill>
                  <a:srgbClr val="7F8C8D"/>
                </a:solidFill>
              </a:rPr>
              <a:t>Green Funeral Services</a:t>
            </a:r>
            <a:endParaRPr lang="en-US" sz="727" dirty="0"/>
          </a:p>
        </p:txBody>
      </p:sp>
      <p:sp>
        <p:nvSpPr>
          <p:cNvPr id="67" name="Text 64"/>
          <p:cNvSpPr/>
          <p:nvPr/>
        </p:nvSpPr>
        <p:spPr>
          <a:xfrm>
            <a:off x="6952320" y="3808512"/>
            <a:ext cx="37588" cy="135731"/>
          </a:xfrm>
          <a:prstGeom prst="rect">
            <a:avLst/>
          </a:prstGeom>
          <a:noFill/>
          <a:ln/>
        </p:spPr>
        <p:txBody>
          <a:bodyPr wrap="none" lIns="0" tIns="0" rIns="0" bIns="0" rtlCol="0" anchor="t">
            <a:spAutoFit/>
          </a:bodyPr>
          <a:lstStyle/>
          <a:p>
            <a:pPr marL="0" indent="0" algn="l">
              <a:lnSpc>
                <a:spcPts val="900"/>
              </a:lnSpc>
              <a:buNone/>
            </a:pPr>
            <a:r>
              <a:rPr lang="en-US" sz="683" b="1" dirty="0">
                <a:solidFill>
                  <a:srgbClr val="D4AF37"/>
                </a:solidFill>
              </a:rPr>
              <a:t>•</a:t>
            </a:r>
            <a:endParaRPr lang="en-US" sz="683" dirty="0"/>
          </a:p>
        </p:txBody>
      </p:sp>
      <p:sp>
        <p:nvSpPr>
          <p:cNvPr id="68" name="Text 65"/>
          <p:cNvSpPr/>
          <p:nvPr/>
        </p:nvSpPr>
        <p:spPr>
          <a:xfrm>
            <a:off x="7059476" y="3808512"/>
            <a:ext cx="1319780" cy="135731"/>
          </a:xfrm>
          <a:prstGeom prst="rect">
            <a:avLst/>
          </a:prstGeom>
          <a:noFill/>
          <a:ln/>
        </p:spPr>
        <p:txBody>
          <a:bodyPr wrap="none" lIns="0" tIns="0" rIns="0" bIns="0" rtlCol="0" anchor="t">
            <a:spAutoFit/>
          </a:bodyPr>
          <a:lstStyle/>
          <a:p>
            <a:pPr marL="0" indent="0" algn="l">
              <a:lnSpc>
                <a:spcPts val="900"/>
              </a:lnSpc>
              <a:buNone/>
            </a:pPr>
            <a:r>
              <a:rPr lang="en-US" sz="727" dirty="0">
                <a:solidFill>
                  <a:srgbClr val="7F8C8D"/>
                </a:solidFill>
              </a:rPr>
              <a:t>Annual Performance Review</a:t>
            </a:r>
            <a:endParaRPr lang="en-US" sz="727"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428625" y="428625"/>
            <a:ext cx="8286750" cy="408980"/>
          </a:xfrm>
          <a:prstGeom prst="rect">
            <a:avLst/>
          </a:prstGeom>
          <a:noFill/>
          <a:ln/>
        </p:spPr>
        <p:txBody>
          <a:bodyPr wrap="none" lIns="0" tIns="0" rIns="0" bIns="0" rtlCol="0" anchor="t">
            <a:spAutoFit/>
          </a:bodyPr>
          <a:lstStyle/>
          <a:p>
            <a:pPr marL="0" indent="0" algn="ctr">
              <a:lnSpc>
                <a:spcPts val="2800"/>
              </a:lnSpc>
              <a:buNone/>
            </a:pPr>
            <a:r>
              <a:rPr lang="en-US" sz="2121" b="1" dirty="0">
                <a:solidFill>
                  <a:srgbClr val="B03A2E"/>
                </a:solidFill>
              </a:rPr>
              <a:t>Measuring Success</a:t>
            </a:r>
            <a:endParaRPr lang="en-US" sz="2121" dirty="0"/>
          </a:p>
        </p:txBody>
      </p:sp>
      <p:sp>
        <p:nvSpPr>
          <p:cNvPr id="4" name="Text 1"/>
          <p:cNvSpPr/>
          <p:nvPr/>
        </p:nvSpPr>
        <p:spPr>
          <a:xfrm>
            <a:off x="428625" y="909042"/>
            <a:ext cx="8286750" cy="233958"/>
          </a:xfrm>
          <a:prstGeom prst="rect">
            <a:avLst/>
          </a:prstGeom>
          <a:noFill/>
          <a:ln/>
        </p:spPr>
        <p:txBody>
          <a:bodyPr wrap="none" lIns="0" tIns="0" rIns="0" bIns="0" rtlCol="0" anchor="t">
            <a:spAutoFit/>
          </a:bodyPr>
          <a:lstStyle/>
          <a:p>
            <a:pPr marL="0" indent="0" algn="ctr">
              <a:lnSpc>
                <a:spcPts val="1600"/>
              </a:lnSpc>
              <a:buNone/>
            </a:pPr>
            <a:r>
              <a:rPr lang="en-US" sz="1269" dirty="0">
                <a:solidFill>
                  <a:srgbClr val="D4AF37"/>
                </a:solidFill>
              </a:rPr>
              <a:t>Key Performance Indicators (KPIs)</a:t>
            </a:r>
            <a:endParaRPr lang="en-US" sz="1269" dirty="0"/>
          </a:p>
        </p:txBody>
      </p:sp>
      <p:sp>
        <p:nvSpPr>
          <p:cNvPr id="5" name="Shape 2"/>
          <p:cNvSpPr/>
          <p:nvPr/>
        </p:nvSpPr>
        <p:spPr>
          <a:xfrm>
            <a:off x="428625" y="1500188"/>
            <a:ext cx="2619384" cy="2895005"/>
          </a:xfrm>
          <a:prstGeom prst="rect">
            <a:avLst/>
          </a:prstGeom>
          <a:solidFill>
            <a:srgbClr val="F7F9F9"/>
          </a:solidFill>
          <a:ln/>
        </p:spPr>
        <p:txBody>
          <a:bodyPr/>
          <a:lstStyle/>
          <a:p>
            <a:endParaRPr lang="en-ZA"/>
          </a:p>
        </p:txBody>
      </p:sp>
      <p:sp>
        <p:nvSpPr>
          <p:cNvPr id="6" name="Shape 3"/>
          <p:cNvSpPr/>
          <p:nvPr/>
        </p:nvSpPr>
        <p:spPr>
          <a:xfrm>
            <a:off x="428625" y="1500188"/>
            <a:ext cx="2619384" cy="35719"/>
          </a:xfrm>
          <a:prstGeom prst="rect">
            <a:avLst/>
          </a:prstGeom>
          <a:solidFill>
            <a:srgbClr val="B03A2E"/>
          </a:solidFill>
          <a:ln/>
        </p:spPr>
        <p:txBody>
          <a:bodyPr/>
          <a:lstStyle/>
          <a:p>
            <a:endParaRPr lang="en-ZA"/>
          </a:p>
        </p:txBody>
      </p:sp>
      <p:sp>
        <p:nvSpPr>
          <p:cNvPr id="7" name="Shape 4"/>
          <p:cNvSpPr/>
          <p:nvPr/>
        </p:nvSpPr>
        <p:spPr>
          <a:xfrm>
            <a:off x="1488272" y="1714500"/>
            <a:ext cx="500063" cy="500063"/>
          </a:xfrm>
          <a:prstGeom prst="ellipse">
            <a:avLst/>
          </a:prstGeom>
          <a:solidFill>
            <a:srgbClr val="B03A2E"/>
          </a:solidFill>
          <a:ln/>
        </p:spPr>
        <p:txBody>
          <a:bodyPr/>
          <a:lstStyle/>
          <a:p>
            <a:endParaRPr lang="en-ZA"/>
          </a:p>
        </p:txBody>
      </p:sp>
      <p:pic>
        <p:nvPicPr>
          <p:cNvPr id="8" name="Image 1" descr="preencoded.png"/>
          <p:cNvPicPr>
            <a:picLocks noChangeAspect="1"/>
          </p:cNvPicPr>
          <p:nvPr/>
        </p:nvPicPr>
        <p:blipFill>
          <a:blip r:embed="rId4"/>
          <a:stretch>
            <a:fillRect/>
          </a:stretch>
        </p:blipFill>
        <p:spPr>
          <a:xfrm>
            <a:off x="1604358" y="1857375"/>
            <a:ext cx="267891" cy="214313"/>
          </a:xfrm>
          <a:prstGeom prst="rect">
            <a:avLst/>
          </a:prstGeom>
        </p:spPr>
      </p:pic>
      <p:sp>
        <p:nvSpPr>
          <p:cNvPr id="9" name="Text 5"/>
          <p:cNvSpPr/>
          <p:nvPr/>
        </p:nvSpPr>
        <p:spPr>
          <a:xfrm>
            <a:off x="1268239" y="2357438"/>
            <a:ext cx="940157" cy="214313"/>
          </a:xfrm>
          <a:prstGeom prst="rect">
            <a:avLst/>
          </a:prstGeom>
          <a:noFill/>
          <a:ln/>
        </p:spPr>
        <p:txBody>
          <a:bodyPr wrap="none" lIns="0" tIns="0" rIns="0" bIns="0" rtlCol="0" anchor="t">
            <a:spAutoFit/>
          </a:bodyPr>
          <a:lstStyle/>
          <a:p>
            <a:pPr marL="0" indent="0" algn="ctr">
              <a:lnSpc>
                <a:spcPts val="1500"/>
              </a:lnSpc>
              <a:buNone/>
            </a:pPr>
            <a:r>
              <a:rPr lang="en-US" sz="1090" b="1" dirty="0">
                <a:solidFill>
                  <a:srgbClr val="2C3E50"/>
                </a:solidFill>
              </a:rPr>
              <a:t>Operational</a:t>
            </a:r>
            <a:endParaRPr lang="en-US" sz="1090" dirty="0"/>
          </a:p>
        </p:txBody>
      </p:sp>
      <p:sp>
        <p:nvSpPr>
          <p:cNvPr id="10" name="Shape 6"/>
          <p:cNvSpPr/>
          <p:nvPr/>
        </p:nvSpPr>
        <p:spPr>
          <a:xfrm>
            <a:off x="642938" y="2714625"/>
            <a:ext cx="2190759" cy="369689"/>
          </a:xfrm>
          <a:prstGeom prst="rect">
            <a:avLst/>
          </a:prstGeom>
          <a:solidFill>
            <a:srgbClr val="FFFFFF"/>
          </a:solidFill>
          <a:ln/>
        </p:spPr>
        <p:txBody>
          <a:bodyPr/>
          <a:lstStyle/>
          <a:p>
            <a:endParaRPr lang="en-ZA"/>
          </a:p>
        </p:txBody>
      </p:sp>
      <p:sp>
        <p:nvSpPr>
          <p:cNvPr id="11" name="Shape 7"/>
          <p:cNvSpPr/>
          <p:nvPr/>
        </p:nvSpPr>
        <p:spPr>
          <a:xfrm>
            <a:off x="642938" y="2714625"/>
            <a:ext cx="28575" cy="369689"/>
          </a:xfrm>
          <a:prstGeom prst="rect">
            <a:avLst/>
          </a:prstGeom>
          <a:solidFill>
            <a:srgbClr val="D4AF37"/>
          </a:solidFill>
          <a:ln/>
        </p:spPr>
        <p:txBody>
          <a:bodyPr/>
          <a:lstStyle/>
          <a:p>
            <a:endParaRPr lang="en-ZA"/>
          </a:p>
        </p:txBody>
      </p:sp>
      <p:sp>
        <p:nvSpPr>
          <p:cNvPr id="12" name="Text 8"/>
          <p:cNvSpPr/>
          <p:nvPr/>
        </p:nvSpPr>
        <p:spPr>
          <a:xfrm>
            <a:off x="750094" y="2821781"/>
            <a:ext cx="993846" cy="155377"/>
          </a:xfrm>
          <a:prstGeom prst="rect">
            <a:avLst/>
          </a:prstGeom>
          <a:noFill/>
          <a:ln/>
        </p:spPr>
        <p:txBody>
          <a:bodyPr wrap="none" lIns="0" tIns="0" rIns="0" bIns="0" rtlCol="0" anchor="t">
            <a:spAutoFit/>
          </a:bodyPr>
          <a:lstStyle/>
          <a:p>
            <a:pPr marL="0" indent="0" algn="ctr">
              <a:lnSpc>
                <a:spcPts val="1100"/>
              </a:lnSpc>
              <a:buNone/>
            </a:pPr>
            <a:r>
              <a:rPr lang="en-US" sz="784" b="1" dirty="0">
                <a:solidFill>
                  <a:srgbClr val="34495E"/>
                </a:solidFill>
              </a:rPr>
              <a:t>Service Error Rate</a:t>
            </a:r>
            <a:endParaRPr lang="en-US" sz="784" dirty="0"/>
          </a:p>
        </p:txBody>
      </p:sp>
      <p:sp>
        <p:nvSpPr>
          <p:cNvPr id="13" name="Text 9"/>
          <p:cNvSpPr/>
          <p:nvPr/>
        </p:nvSpPr>
        <p:spPr>
          <a:xfrm>
            <a:off x="2463059" y="2821781"/>
            <a:ext cx="263482" cy="155377"/>
          </a:xfrm>
          <a:prstGeom prst="rect">
            <a:avLst/>
          </a:prstGeom>
          <a:noFill/>
          <a:ln/>
        </p:spPr>
        <p:txBody>
          <a:bodyPr wrap="none" lIns="0" tIns="0" rIns="0" bIns="0" rtlCol="0" anchor="t">
            <a:spAutoFit/>
          </a:bodyPr>
          <a:lstStyle/>
          <a:p>
            <a:pPr marL="0" indent="0" algn="ctr">
              <a:lnSpc>
                <a:spcPts val="1100"/>
              </a:lnSpc>
              <a:buNone/>
            </a:pPr>
            <a:r>
              <a:rPr lang="en-US" sz="784" b="1" dirty="0">
                <a:solidFill>
                  <a:srgbClr val="B03A2E"/>
                </a:solidFill>
              </a:rPr>
              <a:t>&lt; 1%</a:t>
            </a:r>
            <a:endParaRPr lang="en-US" sz="784" dirty="0"/>
          </a:p>
        </p:txBody>
      </p:sp>
      <p:sp>
        <p:nvSpPr>
          <p:cNvPr id="14" name="Shape 10"/>
          <p:cNvSpPr/>
          <p:nvPr/>
        </p:nvSpPr>
        <p:spPr>
          <a:xfrm>
            <a:off x="642938" y="3191470"/>
            <a:ext cx="2190759" cy="369689"/>
          </a:xfrm>
          <a:prstGeom prst="rect">
            <a:avLst/>
          </a:prstGeom>
          <a:solidFill>
            <a:srgbClr val="FFFFFF"/>
          </a:solidFill>
          <a:ln/>
        </p:spPr>
        <p:txBody>
          <a:bodyPr/>
          <a:lstStyle/>
          <a:p>
            <a:endParaRPr lang="en-ZA"/>
          </a:p>
        </p:txBody>
      </p:sp>
      <p:sp>
        <p:nvSpPr>
          <p:cNvPr id="15" name="Shape 11"/>
          <p:cNvSpPr/>
          <p:nvPr/>
        </p:nvSpPr>
        <p:spPr>
          <a:xfrm>
            <a:off x="642938" y="3191470"/>
            <a:ext cx="28575" cy="369689"/>
          </a:xfrm>
          <a:prstGeom prst="rect">
            <a:avLst/>
          </a:prstGeom>
          <a:solidFill>
            <a:srgbClr val="D4AF37"/>
          </a:solidFill>
          <a:ln/>
        </p:spPr>
        <p:txBody>
          <a:bodyPr/>
          <a:lstStyle/>
          <a:p>
            <a:endParaRPr lang="en-ZA"/>
          </a:p>
        </p:txBody>
      </p:sp>
      <p:sp>
        <p:nvSpPr>
          <p:cNvPr id="16" name="Text 12"/>
          <p:cNvSpPr/>
          <p:nvPr/>
        </p:nvSpPr>
        <p:spPr>
          <a:xfrm>
            <a:off x="750094" y="3298627"/>
            <a:ext cx="1073739" cy="155377"/>
          </a:xfrm>
          <a:prstGeom prst="rect">
            <a:avLst/>
          </a:prstGeom>
          <a:noFill/>
          <a:ln/>
        </p:spPr>
        <p:txBody>
          <a:bodyPr wrap="none" lIns="0" tIns="0" rIns="0" bIns="0" rtlCol="0" anchor="t">
            <a:spAutoFit/>
          </a:bodyPr>
          <a:lstStyle/>
          <a:p>
            <a:pPr marL="0" indent="0" algn="ctr">
              <a:lnSpc>
                <a:spcPts val="1100"/>
              </a:lnSpc>
              <a:buNone/>
            </a:pPr>
            <a:r>
              <a:rPr lang="en-US" sz="784" b="1" dirty="0">
                <a:solidFill>
                  <a:srgbClr val="34495E"/>
                </a:solidFill>
              </a:rPr>
              <a:t>On-Time Departure</a:t>
            </a:r>
            <a:endParaRPr lang="en-US" sz="784" dirty="0"/>
          </a:p>
        </p:txBody>
      </p:sp>
      <p:sp>
        <p:nvSpPr>
          <p:cNvPr id="17" name="Text 13"/>
          <p:cNvSpPr/>
          <p:nvPr/>
        </p:nvSpPr>
        <p:spPr>
          <a:xfrm>
            <a:off x="2492778" y="3298627"/>
            <a:ext cx="233762" cy="155377"/>
          </a:xfrm>
          <a:prstGeom prst="rect">
            <a:avLst/>
          </a:prstGeom>
          <a:noFill/>
          <a:ln/>
        </p:spPr>
        <p:txBody>
          <a:bodyPr wrap="none" lIns="0" tIns="0" rIns="0" bIns="0" rtlCol="0" anchor="t">
            <a:spAutoFit/>
          </a:bodyPr>
          <a:lstStyle/>
          <a:p>
            <a:pPr marL="0" indent="0" algn="ctr">
              <a:lnSpc>
                <a:spcPts val="1100"/>
              </a:lnSpc>
              <a:buNone/>
            </a:pPr>
            <a:r>
              <a:rPr lang="en-US" sz="784" b="1" dirty="0">
                <a:solidFill>
                  <a:srgbClr val="B03A2E"/>
                </a:solidFill>
              </a:rPr>
              <a:t>98%</a:t>
            </a:r>
            <a:endParaRPr lang="en-US" sz="784" dirty="0"/>
          </a:p>
        </p:txBody>
      </p:sp>
      <p:sp>
        <p:nvSpPr>
          <p:cNvPr id="18" name="Shape 14"/>
          <p:cNvSpPr/>
          <p:nvPr/>
        </p:nvSpPr>
        <p:spPr>
          <a:xfrm>
            <a:off x="642938" y="3668316"/>
            <a:ext cx="2190759" cy="369689"/>
          </a:xfrm>
          <a:prstGeom prst="rect">
            <a:avLst/>
          </a:prstGeom>
          <a:solidFill>
            <a:srgbClr val="FFFFFF"/>
          </a:solidFill>
          <a:ln/>
        </p:spPr>
        <p:txBody>
          <a:bodyPr/>
          <a:lstStyle/>
          <a:p>
            <a:endParaRPr lang="en-ZA"/>
          </a:p>
        </p:txBody>
      </p:sp>
      <p:sp>
        <p:nvSpPr>
          <p:cNvPr id="19" name="Shape 15"/>
          <p:cNvSpPr/>
          <p:nvPr/>
        </p:nvSpPr>
        <p:spPr>
          <a:xfrm>
            <a:off x="642938" y="3668316"/>
            <a:ext cx="28575" cy="369689"/>
          </a:xfrm>
          <a:prstGeom prst="rect">
            <a:avLst/>
          </a:prstGeom>
          <a:solidFill>
            <a:srgbClr val="D4AF37"/>
          </a:solidFill>
          <a:ln/>
        </p:spPr>
        <p:txBody>
          <a:bodyPr/>
          <a:lstStyle/>
          <a:p>
            <a:endParaRPr lang="en-ZA"/>
          </a:p>
        </p:txBody>
      </p:sp>
      <p:sp>
        <p:nvSpPr>
          <p:cNvPr id="20" name="Text 16"/>
          <p:cNvSpPr/>
          <p:nvPr/>
        </p:nvSpPr>
        <p:spPr>
          <a:xfrm>
            <a:off x="750094" y="3775472"/>
            <a:ext cx="921265" cy="155377"/>
          </a:xfrm>
          <a:prstGeom prst="rect">
            <a:avLst/>
          </a:prstGeom>
          <a:noFill/>
          <a:ln/>
        </p:spPr>
        <p:txBody>
          <a:bodyPr wrap="none" lIns="0" tIns="0" rIns="0" bIns="0" rtlCol="0" anchor="t">
            <a:spAutoFit/>
          </a:bodyPr>
          <a:lstStyle/>
          <a:p>
            <a:pPr marL="0" indent="0" algn="ctr">
              <a:lnSpc>
                <a:spcPts val="1100"/>
              </a:lnSpc>
              <a:buNone/>
            </a:pPr>
            <a:r>
              <a:rPr lang="en-US" sz="784" b="1" dirty="0">
                <a:solidFill>
                  <a:srgbClr val="34495E"/>
                </a:solidFill>
              </a:rPr>
              <a:t>Fleet Availability</a:t>
            </a:r>
            <a:endParaRPr lang="en-US" sz="784" dirty="0"/>
          </a:p>
        </p:txBody>
      </p:sp>
      <p:sp>
        <p:nvSpPr>
          <p:cNvPr id="21" name="Text 17"/>
          <p:cNvSpPr/>
          <p:nvPr/>
        </p:nvSpPr>
        <p:spPr>
          <a:xfrm>
            <a:off x="2492778" y="3775472"/>
            <a:ext cx="233762" cy="155377"/>
          </a:xfrm>
          <a:prstGeom prst="rect">
            <a:avLst/>
          </a:prstGeom>
          <a:noFill/>
          <a:ln/>
        </p:spPr>
        <p:txBody>
          <a:bodyPr wrap="none" lIns="0" tIns="0" rIns="0" bIns="0" rtlCol="0" anchor="t">
            <a:spAutoFit/>
          </a:bodyPr>
          <a:lstStyle/>
          <a:p>
            <a:pPr marL="0" indent="0" algn="ctr">
              <a:lnSpc>
                <a:spcPts val="1100"/>
              </a:lnSpc>
              <a:buNone/>
            </a:pPr>
            <a:r>
              <a:rPr lang="en-US" sz="784" b="1" dirty="0">
                <a:solidFill>
                  <a:srgbClr val="B03A2E"/>
                </a:solidFill>
              </a:rPr>
              <a:t>95%</a:t>
            </a:r>
            <a:endParaRPr lang="en-US" sz="784" dirty="0"/>
          </a:p>
        </p:txBody>
      </p:sp>
      <p:sp>
        <p:nvSpPr>
          <p:cNvPr id="22" name="Shape 18"/>
          <p:cNvSpPr/>
          <p:nvPr/>
        </p:nvSpPr>
        <p:spPr>
          <a:xfrm>
            <a:off x="3262322" y="1500188"/>
            <a:ext cx="2619384" cy="2895005"/>
          </a:xfrm>
          <a:prstGeom prst="rect">
            <a:avLst/>
          </a:prstGeom>
          <a:solidFill>
            <a:srgbClr val="F7F9F9"/>
          </a:solidFill>
          <a:ln/>
        </p:spPr>
        <p:txBody>
          <a:bodyPr/>
          <a:lstStyle/>
          <a:p>
            <a:endParaRPr lang="en-ZA"/>
          </a:p>
        </p:txBody>
      </p:sp>
      <p:sp>
        <p:nvSpPr>
          <p:cNvPr id="23" name="Shape 19"/>
          <p:cNvSpPr/>
          <p:nvPr/>
        </p:nvSpPr>
        <p:spPr>
          <a:xfrm>
            <a:off x="3262322" y="1500188"/>
            <a:ext cx="2619384" cy="35719"/>
          </a:xfrm>
          <a:prstGeom prst="rect">
            <a:avLst/>
          </a:prstGeom>
          <a:solidFill>
            <a:srgbClr val="B03A2E"/>
          </a:solidFill>
          <a:ln/>
        </p:spPr>
        <p:txBody>
          <a:bodyPr/>
          <a:lstStyle/>
          <a:p>
            <a:endParaRPr lang="en-ZA"/>
          </a:p>
        </p:txBody>
      </p:sp>
      <p:sp>
        <p:nvSpPr>
          <p:cNvPr id="24" name="Shape 20"/>
          <p:cNvSpPr/>
          <p:nvPr/>
        </p:nvSpPr>
        <p:spPr>
          <a:xfrm>
            <a:off x="4321969" y="1714500"/>
            <a:ext cx="500063" cy="500063"/>
          </a:xfrm>
          <a:prstGeom prst="ellipse">
            <a:avLst/>
          </a:prstGeom>
          <a:solidFill>
            <a:srgbClr val="B03A2E"/>
          </a:solidFill>
          <a:ln/>
        </p:spPr>
        <p:txBody>
          <a:bodyPr/>
          <a:lstStyle/>
          <a:p>
            <a:endParaRPr lang="en-ZA"/>
          </a:p>
        </p:txBody>
      </p:sp>
      <p:pic>
        <p:nvPicPr>
          <p:cNvPr id="25" name="Image 2" descr="preencoded.png"/>
          <p:cNvPicPr>
            <a:picLocks noChangeAspect="1"/>
          </p:cNvPicPr>
          <p:nvPr/>
        </p:nvPicPr>
        <p:blipFill>
          <a:blip r:embed="rId5"/>
          <a:stretch>
            <a:fillRect/>
          </a:stretch>
        </p:blipFill>
        <p:spPr>
          <a:xfrm>
            <a:off x="4464844" y="1857375"/>
            <a:ext cx="214313" cy="214313"/>
          </a:xfrm>
          <a:prstGeom prst="rect">
            <a:avLst/>
          </a:prstGeom>
        </p:spPr>
      </p:pic>
      <p:sp>
        <p:nvSpPr>
          <p:cNvPr id="26" name="Text 21"/>
          <p:cNvSpPr/>
          <p:nvPr/>
        </p:nvSpPr>
        <p:spPr>
          <a:xfrm>
            <a:off x="4218384" y="2357438"/>
            <a:ext cx="707259" cy="214313"/>
          </a:xfrm>
          <a:prstGeom prst="rect">
            <a:avLst/>
          </a:prstGeom>
          <a:noFill/>
          <a:ln/>
        </p:spPr>
        <p:txBody>
          <a:bodyPr wrap="none" lIns="0" tIns="0" rIns="0" bIns="0" rtlCol="0" anchor="t">
            <a:spAutoFit/>
          </a:bodyPr>
          <a:lstStyle/>
          <a:p>
            <a:pPr marL="0" indent="0" algn="ctr">
              <a:lnSpc>
                <a:spcPts val="1500"/>
              </a:lnSpc>
              <a:buNone/>
            </a:pPr>
            <a:r>
              <a:rPr lang="en-US" sz="1090" b="1" dirty="0">
                <a:solidFill>
                  <a:srgbClr val="2C3E50"/>
                </a:solidFill>
              </a:rPr>
              <a:t>Financial</a:t>
            </a:r>
            <a:endParaRPr lang="en-US" sz="1090" dirty="0"/>
          </a:p>
        </p:txBody>
      </p:sp>
      <p:sp>
        <p:nvSpPr>
          <p:cNvPr id="27" name="Shape 22"/>
          <p:cNvSpPr/>
          <p:nvPr/>
        </p:nvSpPr>
        <p:spPr>
          <a:xfrm>
            <a:off x="3476634" y="2714625"/>
            <a:ext cx="2190759" cy="369689"/>
          </a:xfrm>
          <a:prstGeom prst="rect">
            <a:avLst/>
          </a:prstGeom>
          <a:solidFill>
            <a:srgbClr val="FFFFFF"/>
          </a:solidFill>
          <a:ln/>
        </p:spPr>
        <p:txBody>
          <a:bodyPr/>
          <a:lstStyle/>
          <a:p>
            <a:endParaRPr lang="en-ZA"/>
          </a:p>
        </p:txBody>
      </p:sp>
      <p:sp>
        <p:nvSpPr>
          <p:cNvPr id="28" name="Shape 23"/>
          <p:cNvSpPr/>
          <p:nvPr/>
        </p:nvSpPr>
        <p:spPr>
          <a:xfrm>
            <a:off x="3476634" y="2714625"/>
            <a:ext cx="28575" cy="369689"/>
          </a:xfrm>
          <a:prstGeom prst="rect">
            <a:avLst/>
          </a:prstGeom>
          <a:solidFill>
            <a:srgbClr val="D4AF37"/>
          </a:solidFill>
          <a:ln/>
        </p:spPr>
        <p:txBody>
          <a:bodyPr/>
          <a:lstStyle/>
          <a:p>
            <a:endParaRPr lang="en-ZA"/>
          </a:p>
        </p:txBody>
      </p:sp>
      <p:sp>
        <p:nvSpPr>
          <p:cNvPr id="29" name="Text 24"/>
          <p:cNvSpPr/>
          <p:nvPr/>
        </p:nvSpPr>
        <p:spPr>
          <a:xfrm>
            <a:off x="3583791" y="2821781"/>
            <a:ext cx="891099" cy="155377"/>
          </a:xfrm>
          <a:prstGeom prst="rect">
            <a:avLst/>
          </a:prstGeom>
          <a:noFill/>
          <a:ln/>
        </p:spPr>
        <p:txBody>
          <a:bodyPr wrap="none" lIns="0" tIns="0" rIns="0" bIns="0" rtlCol="0" anchor="t">
            <a:spAutoFit/>
          </a:bodyPr>
          <a:lstStyle/>
          <a:p>
            <a:pPr marL="0" indent="0" algn="ctr">
              <a:lnSpc>
                <a:spcPts val="1100"/>
              </a:lnSpc>
              <a:buNone/>
            </a:pPr>
            <a:r>
              <a:rPr lang="en-US" sz="784" b="1" dirty="0">
                <a:solidFill>
                  <a:srgbClr val="34495E"/>
                </a:solidFill>
              </a:rPr>
              <a:t>Cost per Service</a:t>
            </a:r>
            <a:endParaRPr lang="en-US" sz="784" dirty="0"/>
          </a:p>
        </p:txBody>
      </p:sp>
      <p:sp>
        <p:nvSpPr>
          <p:cNvPr id="30" name="Text 25"/>
          <p:cNvSpPr/>
          <p:nvPr/>
        </p:nvSpPr>
        <p:spPr>
          <a:xfrm>
            <a:off x="5289668" y="2821781"/>
            <a:ext cx="270570" cy="155377"/>
          </a:xfrm>
          <a:prstGeom prst="rect">
            <a:avLst/>
          </a:prstGeom>
          <a:noFill/>
          <a:ln/>
        </p:spPr>
        <p:txBody>
          <a:bodyPr wrap="none" lIns="0" tIns="0" rIns="0" bIns="0" rtlCol="0" anchor="t">
            <a:spAutoFit/>
          </a:bodyPr>
          <a:lstStyle/>
          <a:p>
            <a:pPr marL="0" indent="0" algn="ctr">
              <a:lnSpc>
                <a:spcPts val="1100"/>
              </a:lnSpc>
              <a:buNone/>
            </a:pPr>
            <a:r>
              <a:rPr lang="en-US" sz="784" b="1" dirty="0">
                <a:solidFill>
                  <a:srgbClr val="B03A2E"/>
                </a:solidFill>
              </a:rPr>
              <a:t>-10%</a:t>
            </a:r>
            <a:endParaRPr lang="en-US" sz="784" dirty="0"/>
          </a:p>
        </p:txBody>
      </p:sp>
      <p:sp>
        <p:nvSpPr>
          <p:cNvPr id="31" name="Shape 26"/>
          <p:cNvSpPr/>
          <p:nvPr/>
        </p:nvSpPr>
        <p:spPr>
          <a:xfrm>
            <a:off x="3476634" y="3191470"/>
            <a:ext cx="2190759" cy="369689"/>
          </a:xfrm>
          <a:prstGeom prst="rect">
            <a:avLst/>
          </a:prstGeom>
          <a:solidFill>
            <a:srgbClr val="FFFFFF"/>
          </a:solidFill>
          <a:ln/>
        </p:spPr>
        <p:txBody>
          <a:bodyPr/>
          <a:lstStyle/>
          <a:p>
            <a:endParaRPr lang="en-ZA"/>
          </a:p>
        </p:txBody>
      </p:sp>
      <p:sp>
        <p:nvSpPr>
          <p:cNvPr id="32" name="Shape 27"/>
          <p:cNvSpPr/>
          <p:nvPr/>
        </p:nvSpPr>
        <p:spPr>
          <a:xfrm>
            <a:off x="3476634" y="3191470"/>
            <a:ext cx="28575" cy="369689"/>
          </a:xfrm>
          <a:prstGeom prst="rect">
            <a:avLst/>
          </a:prstGeom>
          <a:solidFill>
            <a:srgbClr val="D4AF37"/>
          </a:solidFill>
          <a:ln/>
        </p:spPr>
        <p:txBody>
          <a:bodyPr/>
          <a:lstStyle/>
          <a:p>
            <a:endParaRPr lang="en-ZA"/>
          </a:p>
        </p:txBody>
      </p:sp>
      <p:sp>
        <p:nvSpPr>
          <p:cNvPr id="33" name="Text 28"/>
          <p:cNvSpPr/>
          <p:nvPr/>
        </p:nvSpPr>
        <p:spPr>
          <a:xfrm>
            <a:off x="3583791" y="3298627"/>
            <a:ext cx="1051917" cy="155377"/>
          </a:xfrm>
          <a:prstGeom prst="rect">
            <a:avLst/>
          </a:prstGeom>
          <a:noFill/>
          <a:ln/>
        </p:spPr>
        <p:txBody>
          <a:bodyPr wrap="none" lIns="0" tIns="0" rIns="0" bIns="0" rtlCol="0" anchor="t">
            <a:spAutoFit/>
          </a:bodyPr>
          <a:lstStyle/>
          <a:p>
            <a:pPr marL="0" indent="0" algn="ctr">
              <a:lnSpc>
                <a:spcPts val="1100"/>
              </a:lnSpc>
              <a:buNone/>
            </a:pPr>
            <a:r>
              <a:rPr lang="en-US" sz="784" b="1" dirty="0">
                <a:solidFill>
                  <a:srgbClr val="34495E"/>
                </a:solidFill>
              </a:rPr>
              <a:t>Revenue per Client</a:t>
            </a:r>
            <a:endParaRPr lang="en-US" sz="784" dirty="0"/>
          </a:p>
        </p:txBody>
      </p:sp>
      <p:sp>
        <p:nvSpPr>
          <p:cNvPr id="34" name="Text 29"/>
          <p:cNvSpPr/>
          <p:nvPr/>
        </p:nvSpPr>
        <p:spPr>
          <a:xfrm>
            <a:off x="5261093" y="3298627"/>
            <a:ext cx="299145" cy="155377"/>
          </a:xfrm>
          <a:prstGeom prst="rect">
            <a:avLst/>
          </a:prstGeom>
          <a:noFill/>
          <a:ln/>
        </p:spPr>
        <p:txBody>
          <a:bodyPr wrap="none" lIns="0" tIns="0" rIns="0" bIns="0" rtlCol="0" anchor="t">
            <a:spAutoFit/>
          </a:bodyPr>
          <a:lstStyle/>
          <a:p>
            <a:pPr marL="0" indent="0" algn="ctr">
              <a:lnSpc>
                <a:spcPts val="1100"/>
              </a:lnSpc>
              <a:buNone/>
            </a:pPr>
            <a:r>
              <a:rPr lang="en-US" sz="784" b="1" dirty="0">
                <a:solidFill>
                  <a:srgbClr val="B03A2E"/>
                </a:solidFill>
              </a:rPr>
              <a:t>+15%</a:t>
            </a:r>
            <a:endParaRPr lang="en-US" sz="784" dirty="0"/>
          </a:p>
        </p:txBody>
      </p:sp>
      <p:sp>
        <p:nvSpPr>
          <p:cNvPr id="35" name="Shape 30"/>
          <p:cNvSpPr/>
          <p:nvPr/>
        </p:nvSpPr>
        <p:spPr>
          <a:xfrm>
            <a:off x="3476634" y="3668316"/>
            <a:ext cx="2190759" cy="369689"/>
          </a:xfrm>
          <a:prstGeom prst="rect">
            <a:avLst/>
          </a:prstGeom>
          <a:solidFill>
            <a:srgbClr val="FFFFFF"/>
          </a:solidFill>
          <a:ln/>
        </p:spPr>
        <p:txBody>
          <a:bodyPr/>
          <a:lstStyle/>
          <a:p>
            <a:endParaRPr lang="en-ZA"/>
          </a:p>
        </p:txBody>
      </p:sp>
      <p:sp>
        <p:nvSpPr>
          <p:cNvPr id="36" name="Shape 31"/>
          <p:cNvSpPr/>
          <p:nvPr/>
        </p:nvSpPr>
        <p:spPr>
          <a:xfrm>
            <a:off x="3476634" y="3668316"/>
            <a:ext cx="28575" cy="369689"/>
          </a:xfrm>
          <a:prstGeom prst="rect">
            <a:avLst/>
          </a:prstGeom>
          <a:solidFill>
            <a:srgbClr val="D4AF37"/>
          </a:solidFill>
          <a:ln/>
        </p:spPr>
        <p:txBody>
          <a:bodyPr/>
          <a:lstStyle/>
          <a:p>
            <a:endParaRPr lang="en-ZA"/>
          </a:p>
        </p:txBody>
      </p:sp>
      <p:sp>
        <p:nvSpPr>
          <p:cNvPr id="37" name="Text 32"/>
          <p:cNvSpPr/>
          <p:nvPr/>
        </p:nvSpPr>
        <p:spPr>
          <a:xfrm>
            <a:off x="3583791" y="3775472"/>
            <a:ext cx="855994" cy="155377"/>
          </a:xfrm>
          <a:prstGeom prst="rect">
            <a:avLst/>
          </a:prstGeom>
          <a:noFill/>
          <a:ln/>
        </p:spPr>
        <p:txBody>
          <a:bodyPr wrap="none" lIns="0" tIns="0" rIns="0" bIns="0" rtlCol="0" anchor="t">
            <a:spAutoFit/>
          </a:bodyPr>
          <a:lstStyle/>
          <a:p>
            <a:pPr marL="0" indent="0" algn="ctr">
              <a:lnSpc>
                <a:spcPts val="1100"/>
              </a:lnSpc>
              <a:buNone/>
            </a:pPr>
            <a:r>
              <a:rPr lang="en-US" sz="784" b="1" dirty="0">
                <a:solidFill>
                  <a:srgbClr val="34495E"/>
                </a:solidFill>
              </a:rPr>
              <a:t>Overtime Costs</a:t>
            </a:r>
            <a:endParaRPr lang="en-US" sz="784" dirty="0"/>
          </a:p>
        </p:txBody>
      </p:sp>
      <p:sp>
        <p:nvSpPr>
          <p:cNvPr id="38" name="Text 33"/>
          <p:cNvSpPr/>
          <p:nvPr/>
        </p:nvSpPr>
        <p:spPr>
          <a:xfrm>
            <a:off x="5289668" y="3775472"/>
            <a:ext cx="270570" cy="155377"/>
          </a:xfrm>
          <a:prstGeom prst="rect">
            <a:avLst/>
          </a:prstGeom>
          <a:noFill/>
          <a:ln/>
        </p:spPr>
        <p:txBody>
          <a:bodyPr wrap="none" lIns="0" tIns="0" rIns="0" bIns="0" rtlCol="0" anchor="t">
            <a:spAutoFit/>
          </a:bodyPr>
          <a:lstStyle/>
          <a:p>
            <a:pPr marL="0" indent="0" algn="ctr">
              <a:lnSpc>
                <a:spcPts val="1100"/>
              </a:lnSpc>
              <a:buNone/>
            </a:pPr>
            <a:r>
              <a:rPr lang="en-US" sz="784" b="1" dirty="0">
                <a:solidFill>
                  <a:srgbClr val="B03A2E"/>
                </a:solidFill>
              </a:rPr>
              <a:t>-20%</a:t>
            </a:r>
            <a:endParaRPr lang="en-US" sz="784" dirty="0"/>
          </a:p>
        </p:txBody>
      </p:sp>
      <p:sp>
        <p:nvSpPr>
          <p:cNvPr id="39" name="Shape 34"/>
          <p:cNvSpPr/>
          <p:nvPr/>
        </p:nvSpPr>
        <p:spPr>
          <a:xfrm>
            <a:off x="6096019" y="1500188"/>
            <a:ext cx="2619384" cy="2895005"/>
          </a:xfrm>
          <a:prstGeom prst="rect">
            <a:avLst/>
          </a:prstGeom>
          <a:solidFill>
            <a:srgbClr val="F7F9F9"/>
          </a:solidFill>
          <a:ln/>
        </p:spPr>
        <p:txBody>
          <a:bodyPr/>
          <a:lstStyle/>
          <a:p>
            <a:endParaRPr lang="en-ZA"/>
          </a:p>
        </p:txBody>
      </p:sp>
      <p:sp>
        <p:nvSpPr>
          <p:cNvPr id="40" name="Shape 35"/>
          <p:cNvSpPr/>
          <p:nvPr/>
        </p:nvSpPr>
        <p:spPr>
          <a:xfrm>
            <a:off x="6096019" y="1500188"/>
            <a:ext cx="2619384" cy="35719"/>
          </a:xfrm>
          <a:prstGeom prst="rect">
            <a:avLst/>
          </a:prstGeom>
          <a:solidFill>
            <a:srgbClr val="B03A2E"/>
          </a:solidFill>
          <a:ln/>
        </p:spPr>
        <p:txBody>
          <a:bodyPr/>
          <a:lstStyle/>
          <a:p>
            <a:endParaRPr lang="en-ZA"/>
          </a:p>
        </p:txBody>
      </p:sp>
      <p:sp>
        <p:nvSpPr>
          <p:cNvPr id="41" name="Shape 36"/>
          <p:cNvSpPr/>
          <p:nvPr/>
        </p:nvSpPr>
        <p:spPr>
          <a:xfrm>
            <a:off x="7155666" y="1714500"/>
            <a:ext cx="500063" cy="500063"/>
          </a:xfrm>
          <a:prstGeom prst="ellipse">
            <a:avLst/>
          </a:prstGeom>
          <a:solidFill>
            <a:srgbClr val="B03A2E"/>
          </a:solidFill>
          <a:ln/>
        </p:spPr>
        <p:txBody>
          <a:bodyPr/>
          <a:lstStyle/>
          <a:p>
            <a:endParaRPr lang="en-ZA"/>
          </a:p>
        </p:txBody>
      </p:sp>
      <p:pic>
        <p:nvPicPr>
          <p:cNvPr id="42" name="Image 3" descr="preencoded.png"/>
          <p:cNvPicPr>
            <a:picLocks noChangeAspect="1"/>
          </p:cNvPicPr>
          <p:nvPr/>
        </p:nvPicPr>
        <p:blipFill>
          <a:blip r:embed="rId6"/>
          <a:stretch>
            <a:fillRect/>
          </a:stretch>
        </p:blipFill>
        <p:spPr>
          <a:xfrm>
            <a:off x="7298541" y="1857375"/>
            <a:ext cx="214313" cy="214313"/>
          </a:xfrm>
          <a:prstGeom prst="rect">
            <a:avLst/>
          </a:prstGeom>
        </p:spPr>
      </p:pic>
      <p:sp>
        <p:nvSpPr>
          <p:cNvPr id="43" name="Text 37"/>
          <p:cNvSpPr/>
          <p:nvPr/>
        </p:nvSpPr>
        <p:spPr>
          <a:xfrm>
            <a:off x="6815947" y="2357438"/>
            <a:ext cx="1179528" cy="214313"/>
          </a:xfrm>
          <a:prstGeom prst="rect">
            <a:avLst/>
          </a:prstGeom>
          <a:noFill/>
          <a:ln/>
        </p:spPr>
        <p:txBody>
          <a:bodyPr wrap="none" lIns="0" tIns="0" rIns="0" bIns="0" rtlCol="0" anchor="t">
            <a:spAutoFit/>
          </a:bodyPr>
          <a:lstStyle/>
          <a:p>
            <a:pPr marL="0" indent="0" algn="ctr">
              <a:lnSpc>
                <a:spcPts val="1500"/>
              </a:lnSpc>
              <a:buNone/>
            </a:pPr>
            <a:r>
              <a:rPr lang="en-US" sz="1090" b="1" dirty="0">
                <a:solidFill>
                  <a:srgbClr val="2C3E50"/>
                </a:solidFill>
              </a:rPr>
              <a:t>Service Quality</a:t>
            </a:r>
            <a:endParaRPr lang="en-US" sz="1090" dirty="0"/>
          </a:p>
        </p:txBody>
      </p:sp>
      <p:sp>
        <p:nvSpPr>
          <p:cNvPr id="44" name="Shape 38"/>
          <p:cNvSpPr/>
          <p:nvPr/>
        </p:nvSpPr>
        <p:spPr>
          <a:xfrm>
            <a:off x="6310331" y="2714625"/>
            <a:ext cx="2190759" cy="369689"/>
          </a:xfrm>
          <a:prstGeom prst="rect">
            <a:avLst/>
          </a:prstGeom>
          <a:solidFill>
            <a:srgbClr val="FFFFFF"/>
          </a:solidFill>
          <a:ln/>
        </p:spPr>
        <p:txBody>
          <a:bodyPr/>
          <a:lstStyle/>
          <a:p>
            <a:endParaRPr lang="en-ZA"/>
          </a:p>
        </p:txBody>
      </p:sp>
      <p:sp>
        <p:nvSpPr>
          <p:cNvPr id="45" name="Shape 39"/>
          <p:cNvSpPr/>
          <p:nvPr/>
        </p:nvSpPr>
        <p:spPr>
          <a:xfrm>
            <a:off x="6310331" y="2714625"/>
            <a:ext cx="28575" cy="369689"/>
          </a:xfrm>
          <a:prstGeom prst="rect">
            <a:avLst/>
          </a:prstGeom>
          <a:solidFill>
            <a:srgbClr val="D4AF37"/>
          </a:solidFill>
          <a:ln/>
        </p:spPr>
        <p:txBody>
          <a:bodyPr/>
          <a:lstStyle/>
          <a:p>
            <a:endParaRPr lang="en-ZA"/>
          </a:p>
        </p:txBody>
      </p:sp>
      <p:sp>
        <p:nvSpPr>
          <p:cNvPr id="46" name="Text 40"/>
          <p:cNvSpPr/>
          <p:nvPr/>
        </p:nvSpPr>
        <p:spPr>
          <a:xfrm>
            <a:off x="6417487" y="2821781"/>
            <a:ext cx="1009055" cy="155377"/>
          </a:xfrm>
          <a:prstGeom prst="rect">
            <a:avLst/>
          </a:prstGeom>
          <a:noFill/>
          <a:ln/>
        </p:spPr>
        <p:txBody>
          <a:bodyPr wrap="none" lIns="0" tIns="0" rIns="0" bIns="0" rtlCol="0" anchor="t">
            <a:spAutoFit/>
          </a:bodyPr>
          <a:lstStyle/>
          <a:p>
            <a:pPr marL="0" indent="0" algn="ctr">
              <a:lnSpc>
                <a:spcPts val="1100"/>
              </a:lnSpc>
              <a:buNone/>
            </a:pPr>
            <a:r>
              <a:rPr lang="en-US" sz="784" b="1" dirty="0">
                <a:solidFill>
                  <a:srgbClr val="34495E"/>
                </a:solidFill>
              </a:rPr>
              <a:t>Client Satisfaction</a:t>
            </a:r>
            <a:endParaRPr lang="en-US" sz="784" dirty="0"/>
          </a:p>
        </p:txBody>
      </p:sp>
      <p:sp>
        <p:nvSpPr>
          <p:cNvPr id="47" name="Text 41"/>
          <p:cNvSpPr/>
          <p:nvPr/>
        </p:nvSpPr>
        <p:spPr>
          <a:xfrm>
            <a:off x="8118007" y="2821781"/>
            <a:ext cx="275927" cy="155377"/>
          </a:xfrm>
          <a:prstGeom prst="rect">
            <a:avLst/>
          </a:prstGeom>
          <a:noFill/>
          <a:ln/>
        </p:spPr>
        <p:txBody>
          <a:bodyPr wrap="none" lIns="0" tIns="0" rIns="0" bIns="0" rtlCol="0" anchor="t">
            <a:spAutoFit/>
          </a:bodyPr>
          <a:lstStyle/>
          <a:p>
            <a:pPr marL="0" indent="0" algn="ctr">
              <a:lnSpc>
                <a:spcPts val="1100"/>
              </a:lnSpc>
              <a:buNone/>
            </a:pPr>
            <a:r>
              <a:rPr lang="en-US" sz="784" b="1" dirty="0">
                <a:solidFill>
                  <a:srgbClr val="B03A2E"/>
                </a:solidFill>
              </a:rPr>
              <a:t>4.8/5</a:t>
            </a:r>
            <a:endParaRPr lang="en-US" sz="784" dirty="0"/>
          </a:p>
        </p:txBody>
      </p:sp>
      <p:sp>
        <p:nvSpPr>
          <p:cNvPr id="48" name="Shape 42"/>
          <p:cNvSpPr/>
          <p:nvPr/>
        </p:nvSpPr>
        <p:spPr>
          <a:xfrm>
            <a:off x="6310331" y="3191470"/>
            <a:ext cx="2190759" cy="369689"/>
          </a:xfrm>
          <a:prstGeom prst="rect">
            <a:avLst/>
          </a:prstGeom>
          <a:solidFill>
            <a:srgbClr val="FFFFFF"/>
          </a:solidFill>
          <a:ln/>
        </p:spPr>
        <p:txBody>
          <a:bodyPr/>
          <a:lstStyle/>
          <a:p>
            <a:endParaRPr lang="en-ZA"/>
          </a:p>
        </p:txBody>
      </p:sp>
      <p:sp>
        <p:nvSpPr>
          <p:cNvPr id="49" name="Shape 43"/>
          <p:cNvSpPr/>
          <p:nvPr/>
        </p:nvSpPr>
        <p:spPr>
          <a:xfrm>
            <a:off x="6310331" y="3191470"/>
            <a:ext cx="28575" cy="369689"/>
          </a:xfrm>
          <a:prstGeom prst="rect">
            <a:avLst/>
          </a:prstGeom>
          <a:solidFill>
            <a:srgbClr val="D4AF37"/>
          </a:solidFill>
          <a:ln/>
        </p:spPr>
        <p:txBody>
          <a:bodyPr/>
          <a:lstStyle/>
          <a:p>
            <a:endParaRPr lang="en-ZA"/>
          </a:p>
        </p:txBody>
      </p:sp>
      <p:sp>
        <p:nvSpPr>
          <p:cNvPr id="50" name="Text 44"/>
          <p:cNvSpPr/>
          <p:nvPr/>
        </p:nvSpPr>
        <p:spPr>
          <a:xfrm>
            <a:off x="6417487" y="3298627"/>
            <a:ext cx="730727" cy="155377"/>
          </a:xfrm>
          <a:prstGeom prst="rect">
            <a:avLst/>
          </a:prstGeom>
          <a:noFill/>
          <a:ln/>
        </p:spPr>
        <p:txBody>
          <a:bodyPr wrap="none" lIns="0" tIns="0" rIns="0" bIns="0" rtlCol="0" anchor="t">
            <a:spAutoFit/>
          </a:bodyPr>
          <a:lstStyle/>
          <a:p>
            <a:pPr marL="0" indent="0" algn="ctr">
              <a:lnSpc>
                <a:spcPts val="1100"/>
              </a:lnSpc>
              <a:buNone/>
            </a:pPr>
            <a:r>
              <a:rPr lang="en-US" sz="784" b="1" dirty="0">
                <a:solidFill>
                  <a:srgbClr val="34495E"/>
                </a:solidFill>
              </a:rPr>
              <a:t>Referral Rate</a:t>
            </a:r>
            <a:endParaRPr lang="en-US" sz="784" dirty="0"/>
          </a:p>
        </p:txBody>
      </p:sp>
      <p:sp>
        <p:nvSpPr>
          <p:cNvPr id="51" name="Text 45"/>
          <p:cNvSpPr/>
          <p:nvPr/>
        </p:nvSpPr>
        <p:spPr>
          <a:xfrm>
            <a:off x="8094790" y="3298627"/>
            <a:ext cx="299145" cy="155377"/>
          </a:xfrm>
          <a:prstGeom prst="rect">
            <a:avLst/>
          </a:prstGeom>
          <a:noFill/>
          <a:ln/>
        </p:spPr>
        <p:txBody>
          <a:bodyPr wrap="none" lIns="0" tIns="0" rIns="0" bIns="0" rtlCol="0" anchor="t">
            <a:spAutoFit/>
          </a:bodyPr>
          <a:lstStyle/>
          <a:p>
            <a:pPr marL="0" indent="0" algn="ctr">
              <a:lnSpc>
                <a:spcPts val="1100"/>
              </a:lnSpc>
              <a:buNone/>
            </a:pPr>
            <a:r>
              <a:rPr lang="en-US" sz="784" b="1" dirty="0">
                <a:solidFill>
                  <a:srgbClr val="B03A2E"/>
                </a:solidFill>
              </a:rPr>
              <a:t>+25%</a:t>
            </a:r>
            <a:endParaRPr lang="en-US" sz="784" dirty="0"/>
          </a:p>
        </p:txBody>
      </p:sp>
      <p:sp>
        <p:nvSpPr>
          <p:cNvPr id="52" name="Shape 46"/>
          <p:cNvSpPr/>
          <p:nvPr/>
        </p:nvSpPr>
        <p:spPr>
          <a:xfrm>
            <a:off x="6310331" y="3668316"/>
            <a:ext cx="2190759" cy="369689"/>
          </a:xfrm>
          <a:prstGeom prst="rect">
            <a:avLst/>
          </a:prstGeom>
          <a:solidFill>
            <a:srgbClr val="FFFFFF"/>
          </a:solidFill>
          <a:ln/>
        </p:spPr>
        <p:txBody>
          <a:bodyPr/>
          <a:lstStyle/>
          <a:p>
            <a:endParaRPr lang="en-ZA"/>
          </a:p>
        </p:txBody>
      </p:sp>
      <p:sp>
        <p:nvSpPr>
          <p:cNvPr id="53" name="Shape 47"/>
          <p:cNvSpPr/>
          <p:nvPr/>
        </p:nvSpPr>
        <p:spPr>
          <a:xfrm>
            <a:off x="6310331" y="3668316"/>
            <a:ext cx="28575" cy="369689"/>
          </a:xfrm>
          <a:prstGeom prst="rect">
            <a:avLst/>
          </a:prstGeom>
          <a:solidFill>
            <a:srgbClr val="D4AF37"/>
          </a:solidFill>
          <a:ln/>
        </p:spPr>
        <p:txBody>
          <a:bodyPr/>
          <a:lstStyle/>
          <a:p>
            <a:endParaRPr lang="en-ZA"/>
          </a:p>
        </p:txBody>
      </p:sp>
      <p:sp>
        <p:nvSpPr>
          <p:cNvPr id="54" name="Text 48"/>
          <p:cNvSpPr/>
          <p:nvPr/>
        </p:nvSpPr>
        <p:spPr>
          <a:xfrm>
            <a:off x="6417487" y="3775472"/>
            <a:ext cx="1202215" cy="155377"/>
          </a:xfrm>
          <a:prstGeom prst="rect">
            <a:avLst/>
          </a:prstGeom>
          <a:noFill/>
          <a:ln/>
        </p:spPr>
        <p:txBody>
          <a:bodyPr wrap="none" lIns="0" tIns="0" rIns="0" bIns="0" rtlCol="0" anchor="t">
            <a:spAutoFit/>
          </a:bodyPr>
          <a:lstStyle/>
          <a:p>
            <a:pPr marL="0" indent="0" algn="ctr">
              <a:lnSpc>
                <a:spcPts val="1100"/>
              </a:lnSpc>
              <a:buNone/>
            </a:pPr>
            <a:r>
              <a:rPr lang="en-US" sz="784" b="1" dirty="0">
                <a:solidFill>
                  <a:srgbClr val="34495E"/>
                </a:solidFill>
              </a:rPr>
              <a:t>Complaint Resolution</a:t>
            </a:r>
            <a:endParaRPr lang="en-US" sz="784" dirty="0"/>
          </a:p>
        </p:txBody>
      </p:sp>
      <p:sp>
        <p:nvSpPr>
          <p:cNvPr id="55" name="Text 49"/>
          <p:cNvSpPr/>
          <p:nvPr/>
        </p:nvSpPr>
        <p:spPr>
          <a:xfrm>
            <a:off x="8092976" y="3775472"/>
            <a:ext cx="300958" cy="155377"/>
          </a:xfrm>
          <a:prstGeom prst="rect">
            <a:avLst/>
          </a:prstGeom>
          <a:noFill/>
          <a:ln/>
        </p:spPr>
        <p:txBody>
          <a:bodyPr wrap="none" lIns="0" tIns="0" rIns="0" bIns="0" rtlCol="0" anchor="t">
            <a:spAutoFit/>
          </a:bodyPr>
          <a:lstStyle/>
          <a:p>
            <a:pPr marL="0" indent="0" algn="ctr">
              <a:lnSpc>
                <a:spcPts val="1100"/>
              </a:lnSpc>
              <a:buNone/>
            </a:pPr>
            <a:r>
              <a:rPr lang="en-US" sz="784" b="1" dirty="0">
                <a:solidFill>
                  <a:srgbClr val="B03A2E"/>
                </a:solidFill>
              </a:rPr>
              <a:t>&lt; 24h</a:t>
            </a:r>
            <a:endParaRPr lang="en-US" sz="784"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571500" y="428625"/>
            <a:ext cx="3786188" cy="817959"/>
          </a:xfrm>
          <a:prstGeom prst="rect">
            <a:avLst/>
          </a:prstGeom>
          <a:noFill/>
          <a:ln/>
        </p:spPr>
        <p:txBody>
          <a:bodyPr wrap="square" lIns="0" tIns="0" rIns="0" bIns="0" rtlCol="0" anchor="t">
            <a:spAutoFit/>
          </a:bodyPr>
          <a:lstStyle/>
          <a:p>
            <a:pPr marL="0" indent="0" algn="l">
              <a:lnSpc>
                <a:spcPts val="2800"/>
              </a:lnSpc>
              <a:buNone/>
            </a:pPr>
            <a:r>
              <a:rPr lang="en-US" sz="2121" b="1" dirty="0">
                <a:solidFill>
                  <a:srgbClr val="B03A2E"/>
                </a:solidFill>
              </a:rPr>
              <a:t>Change Management Strategy</a:t>
            </a:r>
            <a:endParaRPr lang="en-US" sz="2121" dirty="0"/>
          </a:p>
        </p:txBody>
      </p:sp>
      <p:sp>
        <p:nvSpPr>
          <p:cNvPr id="4" name="Text 1"/>
          <p:cNvSpPr/>
          <p:nvPr/>
        </p:nvSpPr>
        <p:spPr>
          <a:xfrm>
            <a:off x="571500" y="1318022"/>
            <a:ext cx="3786188" cy="355402"/>
          </a:xfrm>
          <a:prstGeom prst="rect">
            <a:avLst/>
          </a:prstGeom>
          <a:noFill/>
          <a:ln/>
        </p:spPr>
        <p:txBody>
          <a:bodyPr wrap="square" lIns="0" tIns="0" rIns="0" bIns="127508" rtlCol="0" anchor="t">
            <a:spAutoFit/>
          </a:bodyPr>
          <a:lstStyle/>
          <a:p>
            <a:pPr marL="0" indent="0" algn="l">
              <a:lnSpc>
                <a:spcPts val="1600"/>
              </a:lnSpc>
              <a:buNone/>
            </a:pPr>
            <a:r>
              <a:rPr lang="en-US" sz="1269" dirty="0">
                <a:solidFill>
                  <a:srgbClr val="D4AF37"/>
                </a:solidFill>
              </a:rPr>
              <a:t>Guiding the Team Through Transformation</a:t>
            </a:r>
            <a:endParaRPr lang="en-US" sz="1269" dirty="0"/>
          </a:p>
        </p:txBody>
      </p:sp>
      <p:sp>
        <p:nvSpPr>
          <p:cNvPr id="5" name="Text 2"/>
          <p:cNvSpPr/>
          <p:nvPr/>
        </p:nvSpPr>
        <p:spPr>
          <a:xfrm>
            <a:off x="571500" y="1887736"/>
            <a:ext cx="3786188" cy="617153"/>
          </a:xfrm>
          <a:prstGeom prst="rect">
            <a:avLst/>
          </a:prstGeom>
          <a:noFill/>
          <a:ln/>
        </p:spPr>
        <p:txBody>
          <a:bodyPr wrap="square" lIns="0" tIns="0" rIns="0" bIns="0" rtlCol="0" anchor="t">
            <a:spAutoFit/>
          </a:bodyPr>
          <a:lstStyle/>
          <a:p>
            <a:pPr marL="0" indent="0" algn="just">
              <a:lnSpc>
                <a:spcPts val="1600"/>
              </a:lnSpc>
              <a:buNone/>
            </a:pPr>
            <a:r>
              <a:rPr lang="en-US" sz="942" dirty="0">
                <a:solidFill>
                  <a:srgbClr val="34495E"/>
                </a:solidFill>
              </a:rPr>
              <a:t>The success of this transformation depends entirely on staff adoption. We are asking the team to move from familiar, informal habits to disciplined, digital-first workflows.</a:t>
            </a:r>
            <a:endParaRPr lang="en-US" sz="942" dirty="0"/>
          </a:p>
        </p:txBody>
      </p:sp>
      <p:sp>
        <p:nvSpPr>
          <p:cNvPr id="6" name="Text 3"/>
          <p:cNvSpPr/>
          <p:nvPr/>
        </p:nvSpPr>
        <p:spPr>
          <a:xfrm>
            <a:off x="571500" y="2647764"/>
            <a:ext cx="3786188" cy="617153"/>
          </a:xfrm>
          <a:prstGeom prst="rect">
            <a:avLst/>
          </a:prstGeom>
          <a:noFill/>
          <a:ln/>
        </p:spPr>
        <p:txBody>
          <a:bodyPr wrap="square" lIns="0" tIns="0" rIns="0" bIns="0" rtlCol="0" anchor="t">
            <a:spAutoFit/>
          </a:bodyPr>
          <a:lstStyle/>
          <a:p>
            <a:pPr marL="0" indent="0" algn="just">
              <a:lnSpc>
                <a:spcPts val="1600"/>
              </a:lnSpc>
              <a:buNone/>
            </a:pPr>
            <a:r>
              <a:rPr lang="en-US" sz="942" dirty="0">
                <a:solidFill>
                  <a:srgbClr val="34495E"/>
                </a:solidFill>
              </a:rPr>
              <a:t>This cultural shift requires empathy, clear communication and consistent support to ensure that every team member feels empowered rather than policed.</a:t>
            </a:r>
            <a:endParaRPr lang="en-US" sz="942" dirty="0"/>
          </a:p>
        </p:txBody>
      </p:sp>
      <p:sp>
        <p:nvSpPr>
          <p:cNvPr id="7" name="Shape 4"/>
          <p:cNvSpPr/>
          <p:nvPr/>
        </p:nvSpPr>
        <p:spPr>
          <a:xfrm>
            <a:off x="4786313" y="493923"/>
            <a:ext cx="3786188" cy="830461"/>
          </a:xfrm>
          <a:prstGeom prst="rect">
            <a:avLst/>
          </a:prstGeom>
          <a:solidFill>
            <a:srgbClr val="FFFFFF"/>
          </a:solidFill>
          <a:ln/>
        </p:spPr>
        <p:txBody>
          <a:bodyPr/>
          <a:lstStyle/>
          <a:p>
            <a:endParaRPr lang="en-ZA"/>
          </a:p>
        </p:txBody>
      </p:sp>
      <p:sp>
        <p:nvSpPr>
          <p:cNvPr id="8" name="Shape 5"/>
          <p:cNvSpPr/>
          <p:nvPr/>
        </p:nvSpPr>
        <p:spPr>
          <a:xfrm>
            <a:off x="4786313" y="493923"/>
            <a:ext cx="3786188" cy="7144"/>
          </a:xfrm>
          <a:prstGeom prst="rect">
            <a:avLst/>
          </a:prstGeom>
          <a:solidFill>
            <a:srgbClr val="E0E0E0"/>
          </a:solidFill>
          <a:ln/>
        </p:spPr>
        <p:txBody>
          <a:bodyPr/>
          <a:lstStyle/>
          <a:p>
            <a:endParaRPr lang="en-ZA"/>
          </a:p>
        </p:txBody>
      </p:sp>
      <p:sp>
        <p:nvSpPr>
          <p:cNvPr id="9" name="Shape 6"/>
          <p:cNvSpPr/>
          <p:nvPr/>
        </p:nvSpPr>
        <p:spPr>
          <a:xfrm>
            <a:off x="8565356" y="493923"/>
            <a:ext cx="7144" cy="830461"/>
          </a:xfrm>
          <a:prstGeom prst="rect">
            <a:avLst/>
          </a:prstGeom>
          <a:solidFill>
            <a:srgbClr val="E0E0E0"/>
          </a:solidFill>
          <a:ln/>
        </p:spPr>
        <p:txBody>
          <a:bodyPr/>
          <a:lstStyle/>
          <a:p>
            <a:endParaRPr lang="en-ZA"/>
          </a:p>
        </p:txBody>
      </p:sp>
      <p:sp>
        <p:nvSpPr>
          <p:cNvPr id="10" name="Shape 7"/>
          <p:cNvSpPr/>
          <p:nvPr/>
        </p:nvSpPr>
        <p:spPr>
          <a:xfrm>
            <a:off x="4786313" y="1317241"/>
            <a:ext cx="3786188" cy="7144"/>
          </a:xfrm>
          <a:prstGeom prst="rect">
            <a:avLst/>
          </a:prstGeom>
          <a:solidFill>
            <a:srgbClr val="E0E0E0"/>
          </a:solidFill>
          <a:ln/>
        </p:spPr>
        <p:txBody>
          <a:bodyPr/>
          <a:lstStyle/>
          <a:p>
            <a:endParaRPr lang="en-ZA"/>
          </a:p>
        </p:txBody>
      </p:sp>
      <p:sp>
        <p:nvSpPr>
          <p:cNvPr id="11" name="Shape 8"/>
          <p:cNvSpPr/>
          <p:nvPr/>
        </p:nvSpPr>
        <p:spPr>
          <a:xfrm>
            <a:off x="4786313" y="493923"/>
            <a:ext cx="42863" cy="830461"/>
          </a:xfrm>
          <a:prstGeom prst="rect">
            <a:avLst/>
          </a:prstGeom>
          <a:solidFill>
            <a:srgbClr val="B03A2E"/>
          </a:solidFill>
          <a:ln/>
        </p:spPr>
        <p:txBody>
          <a:bodyPr/>
          <a:lstStyle/>
          <a:p>
            <a:endParaRPr lang="en-ZA"/>
          </a:p>
        </p:txBody>
      </p:sp>
      <p:sp>
        <p:nvSpPr>
          <p:cNvPr id="12" name="Shape 9"/>
          <p:cNvSpPr/>
          <p:nvPr/>
        </p:nvSpPr>
        <p:spPr>
          <a:xfrm>
            <a:off x="4929188" y="730560"/>
            <a:ext cx="357188" cy="357188"/>
          </a:xfrm>
          <a:prstGeom prst="rect">
            <a:avLst/>
          </a:prstGeom>
          <a:solidFill>
            <a:srgbClr val="B03A2E"/>
          </a:solidFill>
          <a:ln/>
        </p:spPr>
        <p:txBody>
          <a:bodyPr/>
          <a:lstStyle/>
          <a:p>
            <a:endParaRPr lang="en-ZA"/>
          </a:p>
        </p:txBody>
      </p:sp>
      <p:pic>
        <p:nvPicPr>
          <p:cNvPr id="13" name="Image 1" descr="preencoded.png"/>
          <p:cNvPicPr>
            <a:picLocks noChangeAspect="1"/>
          </p:cNvPicPr>
          <p:nvPr/>
        </p:nvPicPr>
        <p:blipFill>
          <a:blip r:embed="rId4"/>
          <a:stretch>
            <a:fillRect/>
          </a:stretch>
        </p:blipFill>
        <p:spPr>
          <a:xfrm>
            <a:off x="5018484" y="837716"/>
            <a:ext cx="178594" cy="142875"/>
          </a:xfrm>
          <a:prstGeom prst="rect">
            <a:avLst/>
          </a:prstGeom>
        </p:spPr>
      </p:pic>
      <p:sp>
        <p:nvSpPr>
          <p:cNvPr id="14" name="Text 10"/>
          <p:cNvSpPr/>
          <p:nvPr/>
        </p:nvSpPr>
        <p:spPr>
          <a:xfrm>
            <a:off x="5429250" y="643942"/>
            <a:ext cx="3000375" cy="194667"/>
          </a:xfrm>
          <a:prstGeom prst="rect">
            <a:avLst/>
          </a:prstGeom>
          <a:noFill/>
          <a:ln/>
        </p:spPr>
        <p:txBody>
          <a:bodyPr wrap="none" lIns="0" tIns="0" rIns="0" bIns="0" rtlCol="0" anchor="t">
            <a:spAutoFit/>
          </a:bodyPr>
          <a:lstStyle/>
          <a:p>
            <a:pPr marL="0" indent="0" algn="l">
              <a:lnSpc>
                <a:spcPts val="1400"/>
              </a:lnSpc>
              <a:buNone/>
            </a:pPr>
            <a:r>
              <a:rPr lang="en-US" sz="987" b="1" dirty="0">
                <a:solidFill>
                  <a:srgbClr val="2C3E50"/>
                </a:solidFill>
              </a:rPr>
              <a:t>Clear Communication</a:t>
            </a:r>
            <a:endParaRPr lang="en-US" sz="987" dirty="0"/>
          </a:p>
        </p:txBody>
      </p:sp>
      <p:sp>
        <p:nvSpPr>
          <p:cNvPr id="15" name="Text 11"/>
          <p:cNvSpPr/>
          <p:nvPr/>
        </p:nvSpPr>
        <p:spPr>
          <a:xfrm>
            <a:off x="5429250" y="874328"/>
            <a:ext cx="3000375" cy="300038"/>
          </a:xfrm>
          <a:prstGeom prst="rect">
            <a:avLst/>
          </a:prstGeom>
          <a:noFill/>
          <a:ln/>
        </p:spPr>
        <p:txBody>
          <a:bodyPr wrap="square" lIns="0" tIns="0" rIns="0" bIns="0" rtlCol="0" anchor="t">
            <a:spAutoFit/>
          </a:bodyPr>
          <a:lstStyle/>
          <a:p>
            <a:pPr marL="0" indent="0" algn="just">
              <a:lnSpc>
                <a:spcPts val="1200"/>
              </a:lnSpc>
              <a:buNone/>
            </a:pPr>
            <a:r>
              <a:rPr lang="en-US" sz="780" dirty="0">
                <a:solidFill>
                  <a:srgbClr val="7F8C8D"/>
                </a:solidFill>
              </a:rPr>
              <a:t>Regular town halls to explain the "why" behind changes and address concerns openly.</a:t>
            </a:r>
            <a:endParaRPr lang="en-US" sz="780" dirty="0"/>
          </a:p>
        </p:txBody>
      </p:sp>
      <p:sp>
        <p:nvSpPr>
          <p:cNvPr id="16" name="Shape 12"/>
          <p:cNvSpPr/>
          <p:nvPr/>
        </p:nvSpPr>
        <p:spPr>
          <a:xfrm>
            <a:off x="4786313" y="1495834"/>
            <a:ext cx="3786188" cy="830461"/>
          </a:xfrm>
          <a:prstGeom prst="rect">
            <a:avLst/>
          </a:prstGeom>
          <a:solidFill>
            <a:srgbClr val="FFFFFF"/>
          </a:solidFill>
          <a:ln/>
        </p:spPr>
        <p:txBody>
          <a:bodyPr/>
          <a:lstStyle/>
          <a:p>
            <a:endParaRPr lang="en-ZA"/>
          </a:p>
        </p:txBody>
      </p:sp>
      <p:sp>
        <p:nvSpPr>
          <p:cNvPr id="17" name="Shape 13"/>
          <p:cNvSpPr/>
          <p:nvPr/>
        </p:nvSpPr>
        <p:spPr>
          <a:xfrm>
            <a:off x="4786313" y="1495834"/>
            <a:ext cx="3786188" cy="7144"/>
          </a:xfrm>
          <a:prstGeom prst="rect">
            <a:avLst/>
          </a:prstGeom>
          <a:solidFill>
            <a:srgbClr val="E0E0E0"/>
          </a:solidFill>
          <a:ln/>
        </p:spPr>
        <p:txBody>
          <a:bodyPr/>
          <a:lstStyle/>
          <a:p>
            <a:endParaRPr lang="en-ZA"/>
          </a:p>
        </p:txBody>
      </p:sp>
      <p:sp>
        <p:nvSpPr>
          <p:cNvPr id="18" name="Shape 14"/>
          <p:cNvSpPr/>
          <p:nvPr/>
        </p:nvSpPr>
        <p:spPr>
          <a:xfrm>
            <a:off x="8565356" y="1495834"/>
            <a:ext cx="7144" cy="830461"/>
          </a:xfrm>
          <a:prstGeom prst="rect">
            <a:avLst/>
          </a:prstGeom>
          <a:solidFill>
            <a:srgbClr val="E0E0E0"/>
          </a:solidFill>
          <a:ln/>
        </p:spPr>
        <p:txBody>
          <a:bodyPr/>
          <a:lstStyle/>
          <a:p>
            <a:endParaRPr lang="en-ZA"/>
          </a:p>
        </p:txBody>
      </p:sp>
      <p:sp>
        <p:nvSpPr>
          <p:cNvPr id="19" name="Shape 15"/>
          <p:cNvSpPr/>
          <p:nvPr/>
        </p:nvSpPr>
        <p:spPr>
          <a:xfrm>
            <a:off x="4786313" y="2319151"/>
            <a:ext cx="3786188" cy="7144"/>
          </a:xfrm>
          <a:prstGeom prst="rect">
            <a:avLst/>
          </a:prstGeom>
          <a:solidFill>
            <a:srgbClr val="E0E0E0"/>
          </a:solidFill>
          <a:ln/>
        </p:spPr>
        <p:txBody>
          <a:bodyPr/>
          <a:lstStyle/>
          <a:p>
            <a:endParaRPr lang="en-ZA"/>
          </a:p>
        </p:txBody>
      </p:sp>
      <p:sp>
        <p:nvSpPr>
          <p:cNvPr id="20" name="Shape 16"/>
          <p:cNvSpPr/>
          <p:nvPr/>
        </p:nvSpPr>
        <p:spPr>
          <a:xfrm>
            <a:off x="4786313" y="1495834"/>
            <a:ext cx="42863" cy="830461"/>
          </a:xfrm>
          <a:prstGeom prst="rect">
            <a:avLst/>
          </a:prstGeom>
          <a:solidFill>
            <a:srgbClr val="B03A2E"/>
          </a:solidFill>
          <a:ln/>
        </p:spPr>
        <p:txBody>
          <a:bodyPr/>
          <a:lstStyle/>
          <a:p>
            <a:endParaRPr lang="en-ZA"/>
          </a:p>
        </p:txBody>
      </p:sp>
      <p:sp>
        <p:nvSpPr>
          <p:cNvPr id="21" name="Shape 17"/>
          <p:cNvSpPr/>
          <p:nvPr/>
        </p:nvSpPr>
        <p:spPr>
          <a:xfrm>
            <a:off x="4929188" y="1732471"/>
            <a:ext cx="357188" cy="357188"/>
          </a:xfrm>
          <a:prstGeom prst="rect">
            <a:avLst/>
          </a:prstGeom>
          <a:solidFill>
            <a:srgbClr val="B03A2E"/>
          </a:solidFill>
          <a:ln/>
        </p:spPr>
        <p:txBody>
          <a:bodyPr/>
          <a:lstStyle/>
          <a:p>
            <a:endParaRPr lang="en-ZA"/>
          </a:p>
        </p:txBody>
      </p:sp>
      <p:pic>
        <p:nvPicPr>
          <p:cNvPr id="22" name="Image 2" descr="preencoded.png"/>
          <p:cNvPicPr>
            <a:picLocks noChangeAspect="1"/>
          </p:cNvPicPr>
          <p:nvPr/>
        </p:nvPicPr>
        <p:blipFill>
          <a:blip r:embed="rId5"/>
          <a:stretch>
            <a:fillRect/>
          </a:stretch>
        </p:blipFill>
        <p:spPr>
          <a:xfrm>
            <a:off x="5018484" y="1839627"/>
            <a:ext cx="178594" cy="142875"/>
          </a:xfrm>
          <a:prstGeom prst="rect">
            <a:avLst/>
          </a:prstGeom>
        </p:spPr>
      </p:pic>
      <p:sp>
        <p:nvSpPr>
          <p:cNvPr id="23" name="Text 18"/>
          <p:cNvSpPr/>
          <p:nvPr/>
        </p:nvSpPr>
        <p:spPr>
          <a:xfrm>
            <a:off x="5429250" y="1645853"/>
            <a:ext cx="3000375" cy="194667"/>
          </a:xfrm>
          <a:prstGeom prst="rect">
            <a:avLst/>
          </a:prstGeom>
          <a:noFill/>
          <a:ln/>
        </p:spPr>
        <p:txBody>
          <a:bodyPr wrap="none" lIns="0" tIns="0" rIns="0" bIns="0" rtlCol="0" anchor="t">
            <a:spAutoFit/>
          </a:bodyPr>
          <a:lstStyle/>
          <a:p>
            <a:pPr marL="0" indent="0" algn="l">
              <a:lnSpc>
                <a:spcPts val="1400"/>
              </a:lnSpc>
              <a:buNone/>
            </a:pPr>
            <a:r>
              <a:rPr lang="en-US" sz="987" b="1" dirty="0">
                <a:solidFill>
                  <a:srgbClr val="2C3E50"/>
                </a:solidFill>
              </a:rPr>
              <a:t>Comprehensive Training</a:t>
            </a:r>
            <a:endParaRPr lang="en-US" sz="987" dirty="0"/>
          </a:p>
        </p:txBody>
      </p:sp>
      <p:sp>
        <p:nvSpPr>
          <p:cNvPr id="24" name="Text 19"/>
          <p:cNvSpPr/>
          <p:nvPr/>
        </p:nvSpPr>
        <p:spPr>
          <a:xfrm>
            <a:off x="5429250" y="1876239"/>
            <a:ext cx="3000375" cy="300038"/>
          </a:xfrm>
          <a:prstGeom prst="rect">
            <a:avLst/>
          </a:prstGeom>
          <a:noFill/>
          <a:ln/>
        </p:spPr>
        <p:txBody>
          <a:bodyPr wrap="square" lIns="0" tIns="0" rIns="0" bIns="0" rtlCol="0" anchor="t">
            <a:spAutoFit/>
          </a:bodyPr>
          <a:lstStyle/>
          <a:p>
            <a:pPr marL="0" indent="0" algn="just">
              <a:lnSpc>
                <a:spcPts val="1200"/>
              </a:lnSpc>
              <a:buNone/>
            </a:pPr>
            <a:r>
              <a:rPr lang="en-US" sz="780" dirty="0">
                <a:solidFill>
                  <a:srgbClr val="7F8C8D"/>
                </a:solidFill>
              </a:rPr>
              <a:t>Hands-on workshops and digital guides to ensure everyone is comfortable with the new tools.</a:t>
            </a:r>
            <a:endParaRPr lang="en-US" sz="780" dirty="0"/>
          </a:p>
        </p:txBody>
      </p:sp>
      <p:sp>
        <p:nvSpPr>
          <p:cNvPr id="25" name="Shape 20"/>
          <p:cNvSpPr/>
          <p:nvPr/>
        </p:nvSpPr>
        <p:spPr>
          <a:xfrm>
            <a:off x="4786313" y="2497745"/>
            <a:ext cx="3786188" cy="830461"/>
          </a:xfrm>
          <a:prstGeom prst="rect">
            <a:avLst/>
          </a:prstGeom>
          <a:solidFill>
            <a:srgbClr val="FFFFFF"/>
          </a:solidFill>
          <a:ln/>
        </p:spPr>
        <p:txBody>
          <a:bodyPr/>
          <a:lstStyle/>
          <a:p>
            <a:endParaRPr lang="en-ZA"/>
          </a:p>
        </p:txBody>
      </p:sp>
      <p:sp>
        <p:nvSpPr>
          <p:cNvPr id="26" name="Shape 21"/>
          <p:cNvSpPr/>
          <p:nvPr/>
        </p:nvSpPr>
        <p:spPr>
          <a:xfrm>
            <a:off x="4786313" y="2497745"/>
            <a:ext cx="3786188" cy="7144"/>
          </a:xfrm>
          <a:prstGeom prst="rect">
            <a:avLst/>
          </a:prstGeom>
          <a:solidFill>
            <a:srgbClr val="E0E0E0"/>
          </a:solidFill>
          <a:ln/>
        </p:spPr>
        <p:txBody>
          <a:bodyPr/>
          <a:lstStyle/>
          <a:p>
            <a:endParaRPr lang="en-ZA"/>
          </a:p>
        </p:txBody>
      </p:sp>
      <p:sp>
        <p:nvSpPr>
          <p:cNvPr id="27" name="Shape 22"/>
          <p:cNvSpPr/>
          <p:nvPr/>
        </p:nvSpPr>
        <p:spPr>
          <a:xfrm>
            <a:off x="8565356" y="2497745"/>
            <a:ext cx="7144" cy="830461"/>
          </a:xfrm>
          <a:prstGeom prst="rect">
            <a:avLst/>
          </a:prstGeom>
          <a:solidFill>
            <a:srgbClr val="E0E0E0"/>
          </a:solidFill>
          <a:ln/>
        </p:spPr>
        <p:txBody>
          <a:bodyPr/>
          <a:lstStyle/>
          <a:p>
            <a:endParaRPr lang="en-ZA"/>
          </a:p>
        </p:txBody>
      </p:sp>
      <p:sp>
        <p:nvSpPr>
          <p:cNvPr id="28" name="Shape 23"/>
          <p:cNvSpPr/>
          <p:nvPr/>
        </p:nvSpPr>
        <p:spPr>
          <a:xfrm>
            <a:off x="4786313" y="3321062"/>
            <a:ext cx="3786188" cy="7144"/>
          </a:xfrm>
          <a:prstGeom prst="rect">
            <a:avLst/>
          </a:prstGeom>
          <a:solidFill>
            <a:srgbClr val="E0E0E0"/>
          </a:solidFill>
          <a:ln/>
        </p:spPr>
        <p:txBody>
          <a:bodyPr/>
          <a:lstStyle/>
          <a:p>
            <a:endParaRPr lang="en-ZA"/>
          </a:p>
        </p:txBody>
      </p:sp>
      <p:sp>
        <p:nvSpPr>
          <p:cNvPr id="29" name="Shape 24"/>
          <p:cNvSpPr/>
          <p:nvPr/>
        </p:nvSpPr>
        <p:spPr>
          <a:xfrm>
            <a:off x="4786313" y="2497745"/>
            <a:ext cx="42863" cy="830461"/>
          </a:xfrm>
          <a:prstGeom prst="rect">
            <a:avLst/>
          </a:prstGeom>
          <a:solidFill>
            <a:srgbClr val="B03A2E"/>
          </a:solidFill>
          <a:ln/>
        </p:spPr>
        <p:txBody>
          <a:bodyPr/>
          <a:lstStyle/>
          <a:p>
            <a:endParaRPr lang="en-ZA"/>
          </a:p>
        </p:txBody>
      </p:sp>
      <p:sp>
        <p:nvSpPr>
          <p:cNvPr id="30" name="Shape 25"/>
          <p:cNvSpPr/>
          <p:nvPr/>
        </p:nvSpPr>
        <p:spPr>
          <a:xfrm>
            <a:off x="4929188" y="2734382"/>
            <a:ext cx="357188" cy="357188"/>
          </a:xfrm>
          <a:prstGeom prst="rect">
            <a:avLst/>
          </a:prstGeom>
          <a:solidFill>
            <a:srgbClr val="B03A2E"/>
          </a:solidFill>
          <a:ln/>
        </p:spPr>
        <p:txBody>
          <a:bodyPr/>
          <a:lstStyle/>
          <a:p>
            <a:endParaRPr lang="en-ZA"/>
          </a:p>
        </p:txBody>
      </p:sp>
      <p:pic>
        <p:nvPicPr>
          <p:cNvPr id="31" name="Image 3" descr="preencoded.png"/>
          <p:cNvPicPr>
            <a:picLocks noChangeAspect="1"/>
          </p:cNvPicPr>
          <p:nvPr/>
        </p:nvPicPr>
        <p:blipFill>
          <a:blip r:embed="rId6"/>
          <a:stretch>
            <a:fillRect/>
          </a:stretch>
        </p:blipFill>
        <p:spPr>
          <a:xfrm>
            <a:off x="5036344" y="2841538"/>
            <a:ext cx="142875" cy="142875"/>
          </a:xfrm>
          <a:prstGeom prst="rect">
            <a:avLst/>
          </a:prstGeom>
        </p:spPr>
      </p:pic>
      <p:sp>
        <p:nvSpPr>
          <p:cNvPr id="32" name="Text 26"/>
          <p:cNvSpPr/>
          <p:nvPr/>
        </p:nvSpPr>
        <p:spPr>
          <a:xfrm>
            <a:off x="5429250" y="2647764"/>
            <a:ext cx="3000375" cy="194667"/>
          </a:xfrm>
          <a:prstGeom prst="rect">
            <a:avLst/>
          </a:prstGeom>
          <a:noFill/>
          <a:ln/>
        </p:spPr>
        <p:txBody>
          <a:bodyPr wrap="none" lIns="0" tIns="0" rIns="0" bIns="0" rtlCol="0" anchor="t">
            <a:spAutoFit/>
          </a:bodyPr>
          <a:lstStyle/>
          <a:p>
            <a:pPr marL="0" indent="0" algn="l">
              <a:lnSpc>
                <a:spcPts val="1400"/>
              </a:lnSpc>
              <a:buNone/>
            </a:pPr>
            <a:r>
              <a:rPr lang="en-US" sz="987" b="1" dirty="0">
                <a:solidFill>
                  <a:srgbClr val="2C3E50"/>
                </a:solidFill>
              </a:rPr>
              <a:t>Change Champions</a:t>
            </a:r>
            <a:endParaRPr lang="en-US" sz="987" dirty="0"/>
          </a:p>
        </p:txBody>
      </p:sp>
      <p:sp>
        <p:nvSpPr>
          <p:cNvPr id="33" name="Text 27"/>
          <p:cNvSpPr/>
          <p:nvPr/>
        </p:nvSpPr>
        <p:spPr>
          <a:xfrm>
            <a:off x="5429250" y="2878150"/>
            <a:ext cx="3000375" cy="300038"/>
          </a:xfrm>
          <a:prstGeom prst="rect">
            <a:avLst/>
          </a:prstGeom>
          <a:noFill/>
          <a:ln/>
        </p:spPr>
        <p:txBody>
          <a:bodyPr wrap="square" lIns="0" tIns="0" rIns="0" bIns="0" rtlCol="0" anchor="t">
            <a:spAutoFit/>
          </a:bodyPr>
          <a:lstStyle/>
          <a:p>
            <a:pPr marL="0" indent="0" algn="just">
              <a:lnSpc>
                <a:spcPts val="1200"/>
              </a:lnSpc>
              <a:buNone/>
            </a:pPr>
            <a:r>
              <a:rPr lang="en-US" sz="780" dirty="0">
                <a:solidFill>
                  <a:srgbClr val="7F8C8D"/>
                </a:solidFill>
              </a:rPr>
              <a:t>Identify and empower influential staff members to lead by example and support their peers.</a:t>
            </a:r>
            <a:endParaRPr lang="en-US" sz="78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571500" y="428625"/>
            <a:ext cx="3786188" cy="408980"/>
          </a:xfrm>
          <a:prstGeom prst="rect">
            <a:avLst/>
          </a:prstGeom>
          <a:noFill/>
          <a:ln/>
        </p:spPr>
        <p:txBody>
          <a:bodyPr wrap="none" lIns="0" tIns="0" rIns="0" bIns="0" rtlCol="0" anchor="t">
            <a:spAutoFit/>
          </a:bodyPr>
          <a:lstStyle/>
          <a:p>
            <a:pPr marL="0" indent="0" algn="l">
              <a:lnSpc>
                <a:spcPts val="2800"/>
              </a:lnSpc>
              <a:buNone/>
            </a:pPr>
            <a:r>
              <a:rPr lang="en-US" sz="2121" b="1" dirty="0">
                <a:solidFill>
                  <a:srgbClr val="B03A2E"/>
                </a:solidFill>
              </a:rPr>
              <a:t>Executive Summary</a:t>
            </a:r>
            <a:endParaRPr lang="en-US" sz="2121" dirty="0"/>
          </a:p>
        </p:txBody>
      </p:sp>
      <p:sp>
        <p:nvSpPr>
          <p:cNvPr id="4" name="Text 1"/>
          <p:cNvSpPr/>
          <p:nvPr/>
        </p:nvSpPr>
        <p:spPr>
          <a:xfrm>
            <a:off x="571500" y="909042"/>
            <a:ext cx="3786188" cy="589359"/>
          </a:xfrm>
          <a:prstGeom prst="rect">
            <a:avLst/>
          </a:prstGeom>
          <a:noFill/>
          <a:ln/>
        </p:spPr>
        <p:txBody>
          <a:bodyPr wrap="square" lIns="0" tIns="0" rIns="0" bIns="127508" rtlCol="0" anchor="t">
            <a:spAutoFit/>
          </a:bodyPr>
          <a:lstStyle/>
          <a:p>
            <a:pPr marL="0" indent="0" algn="l">
              <a:lnSpc>
                <a:spcPts val="1600"/>
              </a:lnSpc>
              <a:buNone/>
            </a:pPr>
            <a:r>
              <a:rPr lang="en-US" sz="1269" dirty="0">
                <a:solidFill>
                  <a:srgbClr val="D4AF37"/>
                </a:solidFill>
              </a:rPr>
              <a:t>From Functional Systems to Operational Excellence</a:t>
            </a:r>
            <a:endParaRPr lang="en-US" sz="1269" dirty="0"/>
          </a:p>
        </p:txBody>
      </p:sp>
      <p:sp>
        <p:nvSpPr>
          <p:cNvPr id="5" name="Text 2"/>
          <p:cNvSpPr/>
          <p:nvPr/>
        </p:nvSpPr>
        <p:spPr>
          <a:xfrm>
            <a:off x="571500" y="1712714"/>
            <a:ext cx="3786188" cy="617153"/>
          </a:xfrm>
          <a:prstGeom prst="rect">
            <a:avLst/>
          </a:prstGeom>
          <a:noFill/>
          <a:ln/>
        </p:spPr>
        <p:txBody>
          <a:bodyPr wrap="square" lIns="0" tIns="0" rIns="0" bIns="0" rtlCol="0" anchor="t">
            <a:spAutoFit/>
          </a:bodyPr>
          <a:lstStyle/>
          <a:p>
            <a:pPr marL="0" indent="0" algn="just">
              <a:lnSpc>
                <a:spcPts val="1600"/>
              </a:lnSpc>
              <a:buNone/>
            </a:pPr>
            <a:r>
              <a:rPr lang="en-US" sz="942" dirty="0">
                <a:solidFill>
                  <a:srgbClr val="34495E"/>
                </a:solidFill>
              </a:rPr>
              <a:t>Thusanang Funeral Services has successfully deployed a robust digital foundation. The TFS Digital System is now stable</a:t>
            </a:r>
            <a:r>
              <a:rPr lang="en-US" sz="942">
                <a:solidFill>
                  <a:srgbClr val="34495E"/>
                </a:solidFill>
              </a:rPr>
              <a:t>, functional</a:t>
            </a:r>
            <a:r>
              <a:rPr lang="en-US" sz="942" dirty="0">
                <a:solidFill>
                  <a:srgbClr val="34495E"/>
                </a:solidFill>
              </a:rPr>
              <a:t> </a:t>
            </a:r>
            <a:r>
              <a:rPr lang="en-US" sz="942">
                <a:solidFill>
                  <a:srgbClr val="34495E"/>
                </a:solidFill>
              </a:rPr>
              <a:t>and </a:t>
            </a:r>
            <a:r>
              <a:rPr lang="en-US" sz="942" dirty="0">
                <a:solidFill>
                  <a:srgbClr val="34495E"/>
                </a:solidFill>
              </a:rPr>
              <a:t>integral to daily operations.</a:t>
            </a:r>
            <a:endParaRPr lang="en-US" sz="942" dirty="0"/>
          </a:p>
        </p:txBody>
      </p:sp>
      <p:sp>
        <p:nvSpPr>
          <p:cNvPr id="6" name="Text 3"/>
          <p:cNvSpPr/>
          <p:nvPr/>
        </p:nvSpPr>
        <p:spPr>
          <a:xfrm>
            <a:off x="571500" y="2472742"/>
            <a:ext cx="3786188" cy="801310"/>
          </a:xfrm>
          <a:prstGeom prst="rect">
            <a:avLst/>
          </a:prstGeom>
          <a:noFill/>
          <a:ln/>
        </p:spPr>
        <p:txBody>
          <a:bodyPr wrap="square" lIns="0" tIns="0" rIns="0" bIns="0" rtlCol="0" anchor="t">
            <a:spAutoFit/>
          </a:bodyPr>
          <a:lstStyle/>
          <a:p>
            <a:pPr marL="0" indent="0" algn="just">
              <a:lnSpc>
                <a:spcPts val="1600"/>
              </a:lnSpc>
              <a:buNone/>
            </a:pPr>
            <a:r>
              <a:rPr lang="en-US" sz="942" dirty="0">
                <a:solidFill>
                  <a:srgbClr val="34495E"/>
                </a:solidFill>
              </a:rPr>
              <a:t>However, to realize the full return on this investment, the organization must now pivot from "system adoption" to "operational optimization." This requires addressing key gaps in communication discipline, resource allocation and process definition.</a:t>
            </a:r>
            <a:endParaRPr lang="en-US" sz="942" dirty="0"/>
          </a:p>
        </p:txBody>
      </p:sp>
      <p:sp>
        <p:nvSpPr>
          <p:cNvPr id="7" name="Shape 4"/>
          <p:cNvSpPr/>
          <p:nvPr/>
        </p:nvSpPr>
        <p:spPr>
          <a:xfrm>
            <a:off x="571500" y="3787080"/>
            <a:ext cx="3786188" cy="810816"/>
          </a:xfrm>
          <a:prstGeom prst="rect">
            <a:avLst/>
          </a:prstGeom>
          <a:solidFill>
            <a:srgbClr val="FEF9E7"/>
          </a:solidFill>
          <a:ln/>
        </p:spPr>
        <p:txBody>
          <a:bodyPr/>
          <a:lstStyle/>
          <a:p>
            <a:endParaRPr lang="en-ZA"/>
          </a:p>
        </p:txBody>
      </p:sp>
      <p:sp>
        <p:nvSpPr>
          <p:cNvPr id="8" name="Shape 5"/>
          <p:cNvSpPr/>
          <p:nvPr/>
        </p:nvSpPr>
        <p:spPr>
          <a:xfrm>
            <a:off x="571500" y="3787080"/>
            <a:ext cx="35719" cy="810816"/>
          </a:xfrm>
          <a:prstGeom prst="rect">
            <a:avLst/>
          </a:prstGeom>
          <a:solidFill>
            <a:srgbClr val="D4AF37"/>
          </a:solidFill>
          <a:ln/>
        </p:spPr>
        <p:txBody>
          <a:bodyPr/>
          <a:lstStyle/>
          <a:p>
            <a:endParaRPr lang="en-ZA"/>
          </a:p>
        </p:txBody>
      </p:sp>
      <p:sp>
        <p:nvSpPr>
          <p:cNvPr id="9" name="Text 6"/>
          <p:cNvSpPr/>
          <p:nvPr/>
        </p:nvSpPr>
        <p:spPr>
          <a:xfrm>
            <a:off x="714375" y="3929955"/>
            <a:ext cx="3500438" cy="525066"/>
          </a:xfrm>
          <a:prstGeom prst="rect">
            <a:avLst/>
          </a:prstGeom>
          <a:noFill/>
          <a:ln/>
        </p:spPr>
        <p:txBody>
          <a:bodyPr wrap="square" lIns="0" tIns="0" rIns="0" bIns="0" rtlCol="0" anchor="t">
            <a:spAutoFit/>
          </a:bodyPr>
          <a:lstStyle/>
          <a:p>
            <a:pPr marL="0" indent="0" algn="l">
              <a:lnSpc>
                <a:spcPts val="1200"/>
              </a:lnSpc>
              <a:buNone/>
            </a:pPr>
            <a:r>
              <a:rPr lang="en-US" sz="885" b="1" i="1" dirty="0">
                <a:solidFill>
                  <a:srgbClr val="B03A2E"/>
                </a:solidFill>
              </a:rPr>
              <a:t>"The technology is ready. The next phase is about empowering our people to use it with precision and discipline."</a:t>
            </a:r>
            <a:endParaRPr lang="en-US" sz="885" dirty="0"/>
          </a:p>
        </p:txBody>
      </p:sp>
      <p:sp>
        <p:nvSpPr>
          <p:cNvPr id="10" name="Shape 7"/>
          <p:cNvSpPr/>
          <p:nvPr/>
        </p:nvSpPr>
        <p:spPr>
          <a:xfrm>
            <a:off x="4786313" y="1088975"/>
            <a:ext cx="3786188" cy="830461"/>
          </a:xfrm>
          <a:prstGeom prst="rect">
            <a:avLst/>
          </a:prstGeom>
          <a:solidFill>
            <a:srgbClr val="FFFFFF"/>
          </a:solidFill>
          <a:ln/>
        </p:spPr>
        <p:txBody>
          <a:bodyPr/>
          <a:lstStyle/>
          <a:p>
            <a:endParaRPr lang="en-ZA"/>
          </a:p>
        </p:txBody>
      </p:sp>
      <p:sp>
        <p:nvSpPr>
          <p:cNvPr id="11" name="Shape 8"/>
          <p:cNvSpPr/>
          <p:nvPr/>
        </p:nvSpPr>
        <p:spPr>
          <a:xfrm>
            <a:off x="4786313" y="1088975"/>
            <a:ext cx="3786188" cy="7144"/>
          </a:xfrm>
          <a:prstGeom prst="rect">
            <a:avLst/>
          </a:prstGeom>
          <a:solidFill>
            <a:srgbClr val="E0E0E0"/>
          </a:solidFill>
          <a:ln/>
        </p:spPr>
        <p:txBody>
          <a:bodyPr/>
          <a:lstStyle/>
          <a:p>
            <a:endParaRPr lang="en-ZA"/>
          </a:p>
        </p:txBody>
      </p:sp>
      <p:sp>
        <p:nvSpPr>
          <p:cNvPr id="12" name="Shape 9"/>
          <p:cNvSpPr/>
          <p:nvPr/>
        </p:nvSpPr>
        <p:spPr>
          <a:xfrm>
            <a:off x="8565356" y="1088975"/>
            <a:ext cx="7144" cy="830461"/>
          </a:xfrm>
          <a:prstGeom prst="rect">
            <a:avLst/>
          </a:prstGeom>
          <a:solidFill>
            <a:srgbClr val="E0E0E0"/>
          </a:solidFill>
          <a:ln/>
        </p:spPr>
        <p:txBody>
          <a:bodyPr/>
          <a:lstStyle/>
          <a:p>
            <a:endParaRPr lang="en-ZA"/>
          </a:p>
        </p:txBody>
      </p:sp>
      <p:sp>
        <p:nvSpPr>
          <p:cNvPr id="13" name="Shape 10"/>
          <p:cNvSpPr/>
          <p:nvPr/>
        </p:nvSpPr>
        <p:spPr>
          <a:xfrm>
            <a:off x="4786313" y="1912293"/>
            <a:ext cx="3786188" cy="7144"/>
          </a:xfrm>
          <a:prstGeom prst="rect">
            <a:avLst/>
          </a:prstGeom>
          <a:solidFill>
            <a:srgbClr val="E0E0E0"/>
          </a:solidFill>
          <a:ln/>
        </p:spPr>
        <p:txBody>
          <a:bodyPr/>
          <a:lstStyle/>
          <a:p>
            <a:endParaRPr lang="en-ZA"/>
          </a:p>
        </p:txBody>
      </p:sp>
      <p:sp>
        <p:nvSpPr>
          <p:cNvPr id="14" name="Shape 11"/>
          <p:cNvSpPr/>
          <p:nvPr/>
        </p:nvSpPr>
        <p:spPr>
          <a:xfrm>
            <a:off x="4786313" y="1088975"/>
            <a:ext cx="42863" cy="830461"/>
          </a:xfrm>
          <a:prstGeom prst="rect">
            <a:avLst/>
          </a:prstGeom>
          <a:solidFill>
            <a:srgbClr val="B03A2E"/>
          </a:solidFill>
          <a:ln/>
        </p:spPr>
        <p:txBody>
          <a:bodyPr/>
          <a:lstStyle/>
          <a:p>
            <a:endParaRPr lang="en-ZA"/>
          </a:p>
        </p:txBody>
      </p:sp>
      <p:sp>
        <p:nvSpPr>
          <p:cNvPr id="15" name="Shape 12"/>
          <p:cNvSpPr/>
          <p:nvPr/>
        </p:nvSpPr>
        <p:spPr>
          <a:xfrm>
            <a:off x="4929188" y="1289893"/>
            <a:ext cx="428625" cy="428625"/>
          </a:xfrm>
          <a:prstGeom prst="rect">
            <a:avLst/>
          </a:prstGeom>
          <a:solidFill>
            <a:srgbClr val="B03A2E"/>
          </a:solidFill>
          <a:ln/>
        </p:spPr>
        <p:txBody>
          <a:bodyPr/>
          <a:lstStyle/>
          <a:p>
            <a:endParaRPr lang="en-ZA"/>
          </a:p>
        </p:txBody>
      </p:sp>
      <p:pic>
        <p:nvPicPr>
          <p:cNvPr id="16" name="Image 1" descr="preencoded.png"/>
          <p:cNvPicPr>
            <a:picLocks noChangeAspect="1"/>
          </p:cNvPicPr>
          <p:nvPr/>
        </p:nvPicPr>
        <p:blipFill>
          <a:blip r:embed="rId4"/>
          <a:stretch>
            <a:fillRect/>
          </a:stretch>
        </p:blipFill>
        <p:spPr>
          <a:xfrm>
            <a:off x="5047059" y="1418481"/>
            <a:ext cx="192881" cy="171450"/>
          </a:xfrm>
          <a:prstGeom prst="rect">
            <a:avLst/>
          </a:prstGeom>
        </p:spPr>
      </p:pic>
      <p:sp>
        <p:nvSpPr>
          <p:cNvPr id="17" name="Text 13"/>
          <p:cNvSpPr/>
          <p:nvPr/>
        </p:nvSpPr>
        <p:spPr>
          <a:xfrm>
            <a:off x="5500688" y="1238994"/>
            <a:ext cx="2928938" cy="194667"/>
          </a:xfrm>
          <a:prstGeom prst="rect">
            <a:avLst/>
          </a:prstGeom>
          <a:noFill/>
          <a:ln/>
        </p:spPr>
        <p:txBody>
          <a:bodyPr wrap="none" lIns="0" tIns="0" rIns="0" bIns="0" rtlCol="0" anchor="t">
            <a:spAutoFit/>
          </a:bodyPr>
          <a:lstStyle/>
          <a:p>
            <a:pPr marL="0" indent="0" algn="l">
              <a:lnSpc>
                <a:spcPts val="1400"/>
              </a:lnSpc>
              <a:buNone/>
            </a:pPr>
            <a:r>
              <a:rPr lang="en-US" sz="987" b="1" dirty="0">
                <a:solidFill>
                  <a:srgbClr val="2C3E50"/>
                </a:solidFill>
              </a:rPr>
              <a:t>Operational Efficiency</a:t>
            </a:r>
            <a:endParaRPr lang="en-US" sz="987" dirty="0"/>
          </a:p>
        </p:txBody>
      </p:sp>
      <p:sp>
        <p:nvSpPr>
          <p:cNvPr id="18" name="Text 14"/>
          <p:cNvSpPr/>
          <p:nvPr/>
        </p:nvSpPr>
        <p:spPr>
          <a:xfrm>
            <a:off x="5500688" y="1469380"/>
            <a:ext cx="2928938" cy="300038"/>
          </a:xfrm>
          <a:prstGeom prst="rect">
            <a:avLst/>
          </a:prstGeom>
          <a:noFill/>
          <a:ln/>
        </p:spPr>
        <p:txBody>
          <a:bodyPr wrap="square" lIns="0" tIns="0" rIns="0" bIns="0" rtlCol="0" anchor="t">
            <a:spAutoFit/>
          </a:bodyPr>
          <a:lstStyle/>
          <a:p>
            <a:pPr marL="0" indent="0" algn="just">
              <a:lnSpc>
                <a:spcPts val="1200"/>
              </a:lnSpc>
              <a:buNone/>
            </a:pPr>
            <a:r>
              <a:rPr lang="en-US" sz="780" dirty="0">
                <a:solidFill>
                  <a:srgbClr val="7F8C8D"/>
                </a:solidFill>
              </a:rPr>
              <a:t>Eliminate manual reconciliation and reduce administrative overhead through automation.</a:t>
            </a:r>
            <a:endParaRPr lang="en-US" sz="780" dirty="0"/>
          </a:p>
        </p:txBody>
      </p:sp>
      <p:sp>
        <p:nvSpPr>
          <p:cNvPr id="19" name="Shape 15"/>
          <p:cNvSpPr/>
          <p:nvPr/>
        </p:nvSpPr>
        <p:spPr>
          <a:xfrm>
            <a:off x="4786313" y="2090886"/>
            <a:ext cx="3786188" cy="830461"/>
          </a:xfrm>
          <a:prstGeom prst="rect">
            <a:avLst/>
          </a:prstGeom>
          <a:solidFill>
            <a:srgbClr val="FFFFFF"/>
          </a:solidFill>
          <a:ln/>
        </p:spPr>
        <p:txBody>
          <a:bodyPr/>
          <a:lstStyle/>
          <a:p>
            <a:endParaRPr lang="en-ZA"/>
          </a:p>
        </p:txBody>
      </p:sp>
      <p:sp>
        <p:nvSpPr>
          <p:cNvPr id="20" name="Shape 16"/>
          <p:cNvSpPr/>
          <p:nvPr/>
        </p:nvSpPr>
        <p:spPr>
          <a:xfrm>
            <a:off x="4786313" y="2090886"/>
            <a:ext cx="3786188" cy="7144"/>
          </a:xfrm>
          <a:prstGeom prst="rect">
            <a:avLst/>
          </a:prstGeom>
          <a:solidFill>
            <a:srgbClr val="E0E0E0"/>
          </a:solidFill>
          <a:ln/>
        </p:spPr>
        <p:txBody>
          <a:bodyPr/>
          <a:lstStyle/>
          <a:p>
            <a:endParaRPr lang="en-ZA"/>
          </a:p>
        </p:txBody>
      </p:sp>
      <p:sp>
        <p:nvSpPr>
          <p:cNvPr id="21" name="Shape 17"/>
          <p:cNvSpPr/>
          <p:nvPr/>
        </p:nvSpPr>
        <p:spPr>
          <a:xfrm>
            <a:off x="8565356" y="2090886"/>
            <a:ext cx="7144" cy="830461"/>
          </a:xfrm>
          <a:prstGeom prst="rect">
            <a:avLst/>
          </a:prstGeom>
          <a:solidFill>
            <a:srgbClr val="E0E0E0"/>
          </a:solidFill>
          <a:ln/>
        </p:spPr>
        <p:txBody>
          <a:bodyPr/>
          <a:lstStyle/>
          <a:p>
            <a:endParaRPr lang="en-ZA"/>
          </a:p>
        </p:txBody>
      </p:sp>
      <p:sp>
        <p:nvSpPr>
          <p:cNvPr id="22" name="Shape 18"/>
          <p:cNvSpPr/>
          <p:nvPr/>
        </p:nvSpPr>
        <p:spPr>
          <a:xfrm>
            <a:off x="4786313" y="2914204"/>
            <a:ext cx="3786188" cy="7144"/>
          </a:xfrm>
          <a:prstGeom prst="rect">
            <a:avLst/>
          </a:prstGeom>
          <a:solidFill>
            <a:srgbClr val="E0E0E0"/>
          </a:solidFill>
          <a:ln/>
        </p:spPr>
        <p:txBody>
          <a:bodyPr/>
          <a:lstStyle/>
          <a:p>
            <a:endParaRPr lang="en-ZA"/>
          </a:p>
        </p:txBody>
      </p:sp>
      <p:sp>
        <p:nvSpPr>
          <p:cNvPr id="23" name="Shape 19"/>
          <p:cNvSpPr/>
          <p:nvPr/>
        </p:nvSpPr>
        <p:spPr>
          <a:xfrm>
            <a:off x="4786313" y="2090886"/>
            <a:ext cx="42863" cy="830461"/>
          </a:xfrm>
          <a:prstGeom prst="rect">
            <a:avLst/>
          </a:prstGeom>
          <a:solidFill>
            <a:srgbClr val="B03A2E"/>
          </a:solidFill>
          <a:ln/>
        </p:spPr>
        <p:txBody>
          <a:bodyPr/>
          <a:lstStyle/>
          <a:p>
            <a:endParaRPr lang="en-ZA"/>
          </a:p>
        </p:txBody>
      </p:sp>
      <p:sp>
        <p:nvSpPr>
          <p:cNvPr id="24" name="Shape 20"/>
          <p:cNvSpPr/>
          <p:nvPr/>
        </p:nvSpPr>
        <p:spPr>
          <a:xfrm>
            <a:off x="4929188" y="2291804"/>
            <a:ext cx="428625" cy="428625"/>
          </a:xfrm>
          <a:prstGeom prst="rect">
            <a:avLst/>
          </a:prstGeom>
          <a:solidFill>
            <a:srgbClr val="B03A2E"/>
          </a:solidFill>
          <a:ln/>
        </p:spPr>
        <p:txBody>
          <a:bodyPr/>
          <a:lstStyle/>
          <a:p>
            <a:endParaRPr lang="en-ZA"/>
          </a:p>
        </p:txBody>
      </p:sp>
      <p:pic>
        <p:nvPicPr>
          <p:cNvPr id="25" name="Image 2" descr="preencoded.png"/>
          <p:cNvPicPr>
            <a:picLocks noChangeAspect="1"/>
          </p:cNvPicPr>
          <p:nvPr/>
        </p:nvPicPr>
        <p:blipFill>
          <a:blip r:embed="rId5"/>
          <a:stretch>
            <a:fillRect/>
          </a:stretch>
        </p:blipFill>
        <p:spPr>
          <a:xfrm>
            <a:off x="5068491" y="2420392"/>
            <a:ext cx="150019" cy="171450"/>
          </a:xfrm>
          <a:prstGeom prst="rect">
            <a:avLst/>
          </a:prstGeom>
        </p:spPr>
      </p:pic>
      <p:sp>
        <p:nvSpPr>
          <p:cNvPr id="26" name="Text 21"/>
          <p:cNvSpPr/>
          <p:nvPr/>
        </p:nvSpPr>
        <p:spPr>
          <a:xfrm>
            <a:off x="5500688" y="2240905"/>
            <a:ext cx="2928938" cy="194667"/>
          </a:xfrm>
          <a:prstGeom prst="rect">
            <a:avLst/>
          </a:prstGeom>
          <a:noFill/>
          <a:ln/>
        </p:spPr>
        <p:txBody>
          <a:bodyPr wrap="none" lIns="0" tIns="0" rIns="0" bIns="0" rtlCol="0" anchor="t">
            <a:spAutoFit/>
          </a:bodyPr>
          <a:lstStyle/>
          <a:p>
            <a:pPr marL="0" indent="0" algn="l">
              <a:lnSpc>
                <a:spcPts val="1400"/>
              </a:lnSpc>
              <a:buNone/>
            </a:pPr>
            <a:r>
              <a:rPr lang="en-US" sz="987" b="1" dirty="0">
                <a:solidFill>
                  <a:srgbClr val="2C3E50"/>
                </a:solidFill>
              </a:rPr>
              <a:t>Management Control</a:t>
            </a:r>
            <a:endParaRPr lang="en-US" sz="987" dirty="0"/>
          </a:p>
        </p:txBody>
      </p:sp>
      <p:sp>
        <p:nvSpPr>
          <p:cNvPr id="27" name="Text 22"/>
          <p:cNvSpPr/>
          <p:nvPr/>
        </p:nvSpPr>
        <p:spPr>
          <a:xfrm>
            <a:off x="5500688" y="2471291"/>
            <a:ext cx="2928938" cy="300038"/>
          </a:xfrm>
          <a:prstGeom prst="rect">
            <a:avLst/>
          </a:prstGeom>
          <a:noFill/>
          <a:ln/>
        </p:spPr>
        <p:txBody>
          <a:bodyPr wrap="square" lIns="0" tIns="0" rIns="0" bIns="0" rtlCol="0" anchor="t">
            <a:spAutoFit/>
          </a:bodyPr>
          <a:lstStyle/>
          <a:p>
            <a:pPr marL="0" indent="0" algn="just">
              <a:lnSpc>
                <a:spcPts val="1200"/>
              </a:lnSpc>
              <a:buNone/>
            </a:pPr>
            <a:r>
              <a:rPr lang="en-US" sz="780" dirty="0">
                <a:solidFill>
                  <a:srgbClr val="7F8C8D"/>
                </a:solidFill>
              </a:rPr>
              <a:t>Gain real-time visibility into fleet, stock and staff allocation to prevent conflicts.</a:t>
            </a:r>
            <a:endParaRPr lang="en-US" sz="780" dirty="0"/>
          </a:p>
        </p:txBody>
      </p:sp>
      <p:sp>
        <p:nvSpPr>
          <p:cNvPr id="28" name="Shape 23"/>
          <p:cNvSpPr/>
          <p:nvPr/>
        </p:nvSpPr>
        <p:spPr>
          <a:xfrm>
            <a:off x="4786313" y="3092797"/>
            <a:ext cx="3786188" cy="830461"/>
          </a:xfrm>
          <a:prstGeom prst="rect">
            <a:avLst/>
          </a:prstGeom>
          <a:solidFill>
            <a:srgbClr val="FFFFFF"/>
          </a:solidFill>
          <a:ln/>
        </p:spPr>
        <p:txBody>
          <a:bodyPr/>
          <a:lstStyle/>
          <a:p>
            <a:endParaRPr lang="en-ZA"/>
          </a:p>
        </p:txBody>
      </p:sp>
      <p:sp>
        <p:nvSpPr>
          <p:cNvPr id="29" name="Shape 24"/>
          <p:cNvSpPr/>
          <p:nvPr/>
        </p:nvSpPr>
        <p:spPr>
          <a:xfrm>
            <a:off x="4786313" y="3092797"/>
            <a:ext cx="3786188" cy="7144"/>
          </a:xfrm>
          <a:prstGeom prst="rect">
            <a:avLst/>
          </a:prstGeom>
          <a:solidFill>
            <a:srgbClr val="E0E0E0"/>
          </a:solidFill>
          <a:ln/>
        </p:spPr>
        <p:txBody>
          <a:bodyPr/>
          <a:lstStyle/>
          <a:p>
            <a:endParaRPr lang="en-ZA"/>
          </a:p>
        </p:txBody>
      </p:sp>
      <p:sp>
        <p:nvSpPr>
          <p:cNvPr id="30" name="Shape 25"/>
          <p:cNvSpPr/>
          <p:nvPr/>
        </p:nvSpPr>
        <p:spPr>
          <a:xfrm>
            <a:off x="8565356" y="3092797"/>
            <a:ext cx="7144" cy="830461"/>
          </a:xfrm>
          <a:prstGeom prst="rect">
            <a:avLst/>
          </a:prstGeom>
          <a:solidFill>
            <a:srgbClr val="E0E0E0"/>
          </a:solidFill>
          <a:ln/>
        </p:spPr>
        <p:txBody>
          <a:bodyPr/>
          <a:lstStyle/>
          <a:p>
            <a:endParaRPr lang="en-ZA"/>
          </a:p>
        </p:txBody>
      </p:sp>
      <p:sp>
        <p:nvSpPr>
          <p:cNvPr id="31" name="Shape 26"/>
          <p:cNvSpPr/>
          <p:nvPr/>
        </p:nvSpPr>
        <p:spPr>
          <a:xfrm>
            <a:off x="4786313" y="3916114"/>
            <a:ext cx="3786188" cy="7144"/>
          </a:xfrm>
          <a:prstGeom prst="rect">
            <a:avLst/>
          </a:prstGeom>
          <a:solidFill>
            <a:srgbClr val="E0E0E0"/>
          </a:solidFill>
          <a:ln/>
        </p:spPr>
        <p:txBody>
          <a:bodyPr/>
          <a:lstStyle/>
          <a:p>
            <a:endParaRPr lang="en-ZA"/>
          </a:p>
        </p:txBody>
      </p:sp>
      <p:sp>
        <p:nvSpPr>
          <p:cNvPr id="32" name="Shape 27"/>
          <p:cNvSpPr/>
          <p:nvPr/>
        </p:nvSpPr>
        <p:spPr>
          <a:xfrm>
            <a:off x="4786313" y="3092797"/>
            <a:ext cx="42863" cy="830461"/>
          </a:xfrm>
          <a:prstGeom prst="rect">
            <a:avLst/>
          </a:prstGeom>
          <a:solidFill>
            <a:srgbClr val="B03A2E"/>
          </a:solidFill>
          <a:ln/>
        </p:spPr>
        <p:txBody>
          <a:bodyPr/>
          <a:lstStyle/>
          <a:p>
            <a:endParaRPr lang="en-ZA"/>
          </a:p>
        </p:txBody>
      </p:sp>
      <p:sp>
        <p:nvSpPr>
          <p:cNvPr id="33" name="Shape 28"/>
          <p:cNvSpPr/>
          <p:nvPr/>
        </p:nvSpPr>
        <p:spPr>
          <a:xfrm>
            <a:off x="4929188" y="3293715"/>
            <a:ext cx="428625" cy="428625"/>
          </a:xfrm>
          <a:prstGeom prst="rect">
            <a:avLst/>
          </a:prstGeom>
          <a:solidFill>
            <a:srgbClr val="B03A2E"/>
          </a:solidFill>
          <a:ln/>
        </p:spPr>
        <p:txBody>
          <a:bodyPr/>
          <a:lstStyle/>
          <a:p>
            <a:endParaRPr lang="en-ZA"/>
          </a:p>
        </p:txBody>
      </p:sp>
      <p:pic>
        <p:nvPicPr>
          <p:cNvPr id="34" name="Image 3" descr="preencoded.png"/>
          <p:cNvPicPr>
            <a:picLocks noChangeAspect="1"/>
          </p:cNvPicPr>
          <p:nvPr/>
        </p:nvPicPr>
        <p:blipFill>
          <a:blip r:embed="rId6"/>
          <a:stretch>
            <a:fillRect/>
          </a:stretch>
        </p:blipFill>
        <p:spPr>
          <a:xfrm>
            <a:off x="5036344" y="3422303"/>
            <a:ext cx="214313" cy="171450"/>
          </a:xfrm>
          <a:prstGeom prst="rect">
            <a:avLst/>
          </a:prstGeom>
        </p:spPr>
      </p:pic>
      <p:sp>
        <p:nvSpPr>
          <p:cNvPr id="35" name="Text 29"/>
          <p:cNvSpPr/>
          <p:nvPr/>
        </p:nvSpPr>
        <p:spPr>
          <a:xfrm>
            <a:off x="5500688" y="3242816"/>
            <a:ext cx="2928938" cy="194667"/>
          </a:xfrm>
          <a:prstGeom prst="rect">
            <a:avLst/>
          </a:prstGeom>
          <a:noFill/>
          <a:ln/>
        </p:spPr>
        <p:txBody>
          <a:bodyPr wrap="none" lIns="0" tIns="0" rIns="0" bIns="0" rtlCol="0" anchor="t">
            <a:spAutoFit/>
          </a:bodyPr>
          <a:lstStyle/>
          <a:p>
            <a:pPr marL="0" indent="0" algn="l">
              <a:lnSpc>
                <a:spcPts val="1400"/>
              </a:lnSpc>
              <a:buNone/>
            </a:pPr>
            <a:r>
              <a:rPr lang="en-US" sz="987" b="1" dirty="0">
                <a:solidFill>
                  <a:srgbClr val="2C3E50"/>
                </a:solidFill>
              </a:rPr>
              <a:t>Service Excellence</a:t>
            </a:r>
            <a:endParaRPr lang="en-US" sz="987" dirty="0"/>
          </a:p>
        </p:txBody>
      </p:sp>
      <p:sp>
        <p:nvSpPr>
          <p:cNvPr id="36" name="Text 30"/>
          <p:cNvSpPr/>
          <p:nvPr/>
        </p:nvSpPr>
        <p:spPr>
          <a:xfrm>
            <a:off x="5500688" y="3473202"/>
            <a:ext cx="2928938" cy="300038"/>
          </a:xfrm>
          <a:prstGeom prst="rect">
            <a:avLst/>
          </a:prstGeom>
          <a:noFill/>
          <a:ln/>
        </p:spPr>
        <p:txBody>
          <a:bodyPr wrap="square" lIns="0" tIns="0" rIns="0" bIns="0" rtlCol="0" anchor="t">
            <a:spAutoFit/>
          </a:bodyPr>
          <a:lstStyle/>
          <a:p>
            <a:pPr marL="0" indent="0" algn="just">
              <a:lnSpc>
                <a:spcPts val="1200"/>
              </a:lnSpc>
              <a:buNone/>
            </a:pPr>
            <a:r>
              <a:rPr lang="en-US" sz="780" dirty="0">
                <a:solidFill>
                  <a:srgbClr val="7F8C8D"/>
                </a:solidFill>
              </a:rPr>
              <a:t>Ensure every family receives dignified, error-free service through standardized workflows.</a:t>
            </a:r>
            <a:endParaRPr lang="en-US" sz="78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3634662" y="1060512"/>
            <a:ext cx="1874648" cy="466130"/>
          </a:xfrm>
          <a:prstGeom prst="rect">
            <a:avLst/>
          </a:prstGeom>
          <a:noFill/>
          <a:ln/>
        </p:spPr>
        <p:txBody>
          <a:bodyPr wrap="none" lIns="0" tIns="0" rIns="0" bIns="0" rtlCol="0" anchor="t">
            <a:spAutoFit/>
          </a:bodyPr>
          <a:lstStyle/>
          <a:p>
            <a:pPr marL="0" indent="0" algn="ctr">
              <a:lnSpc>
                <a:spcPts val="3200"/>
              </a:lnSpc>
              <a:buNone/>
            </a:pPr>
            <a:r>
              <a:rPr lang="en-US" sz="2436" b="1" dirty="0">
                <a:solidFill>
                  <a:srgbClr val="B03A2E"/>
                </a:solidFill>
              </a:rPr>
              <a:t>Conclusion</a:t>
            </a:r>
            <a:endParaRPr lang="en-US" sz="2436" dirty="0"/>
          </a:p>
        </p:txBody>
      </p:sp>
      <p:sp>
        <p:nvSpPr>
          <p:cNvPr id="4" name="Text 1"/>
          <p:cNvSpPr/>
          <p:nvPr/>
        </p:nvSpPr>
        <p:spPr>
          <a:xfrm>
            <a:off x="3274712" y="1669517"/>
            <a:ext cx="2594549" cy="273248"/>
          </a:xfrm>
          <a:prstGeom prst="rect">
            <a:avLst/>
          </a:prstGeom>
          <a:noFill/>
          <a:ln/>
        </p:spPr>
        <p:txBody>
          <a:bodyPr wrap="none" lIns="0" tIns="0" rIns="0" bIns="0" rtlCol="0" anchor="t">
            <a:spAutoFit/>
          </a:bodyPr>
          <a:lstStyle/>
          <a:p>
            <a:pPr marL="0" indent="0" algn="ctr">
              <a:lnSpc>
                <a:spcPts val="1900"/>
              </a:lnSpc>
              <a:buNone/>
            </a:pPr>
            <a:r>
              <a:rPr lang="en-US" sz="1486" dirty="0">
                <a:solidFill>
                  <a:srgbClr val="D4AF37"/>
                </a:solidFill>
              </a:rPr>
              <a:t>A Future Built on Excellence</a:t>
            </a:r>
            <a:endParaRPr lang="en-US" sz="1486" dirty="0"/>
          </a:p>
        </p:txBody>
      </p:sp>
      <p:sp>
        <p:nvSpPr>
          <p:cNvPr id="5" name="Text 2"/>
          <p:cNvSpPr/>
          <p:nvPr/>
        </p:nvSpPr>
        <p:spPr>
          <a:xfrm>
            <a:off x="1357313" y="2228515"/>
            <a:ext cx="6429375" cy="685800"/>
          </a:xfrm>
          <a:prstGeom prst="rect">
            <a:avLst/>
          </a:prstGeom>
          <a:noFill/>
          <a:ln/>
        </p:spPr>
        <p:txBody>
          <a:bodyPr wrap="square" lIns="0" tIns="0" rIns="0" bIns="0" rtlCol="0" anchor="t">
            <a:spAutoFit/>
          </a:bodyPr>
          <a:lstStyle/>
          <a:p>
            <a:pPr marL="0" indent="0" algn="ctr">
              <a:lnSpc>
                <a:spcPts val="1800"/>
              </a:lnSpc>
              <a:buNone/>
            </a:pPr>
            <a:r>
              <a:rPr lang="en-US" sz="1050" dirty="0">
                <a:solidFill>
                  <a:srgbClr val="34495E"/>
                </a:solidFill>
              </a:rPr>
              <a:t>By addressing current operational gaps and fully embracing digital discipline, Thusanang Funeral Services will not only improve internal efficiency but also elevate the standard of care for every family served.</a:t>
            </a:r>
            <a:endParaRPr lang="en-US" sz="1050" dirty="0"/>
          </a:p>
        </p:txBody>
      </p:sp>
      <p:sp>
        <p:nvSpPr>
          <p:cNvPr id="6" name="Text 3"/>
          <p:cNvSpPr/>
          <p:nvPr/>
        </p:nvSpPr>
        <p:spPr>
          <a:xfrm>
            <a:off x="1357313" y="3571540"/>
            <a:ext cx="6429375" cy="640035"/>
          </a:xfrm>
          <a:prstGeom prst="rect">
            <a:avLst/>
          </a:prstGeom>
          <a:noFill/>
          <a:ln/>
        </p:spPr>
        <p:txBody>
          <a:bodyPr wrap="square" lIns="0" tIns="0" rIns="0" bIns="0" rtlCol="0" anchor="t">
            <a:spAutoFit/>
          </a:bodyPr>
          <a:lstStyle/>
          <a:p>
            <a:pPr marL="0" indent="0" algn="ctr">
              <a:lnSpc>
                <a:spcPts val="2500"/>
              </a:lnSpc>
              <a:buNone/>
            </a:pPr>
            <a:r>
              <a:rPr lang="en-US" sz="1602" b="1" i="1" dirty="0">
                <a:solidFill>
                  <a:srgbClr val="B03A2E"/>
                </a:solidFill>
              </a:rPr>
              <a:t>"Operational Excellence is the highest form of respect we can pay to the families who trust us."</a:t>
            </a:r>
            <a:endParaRPr lang="en-US" sz="1602"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pic>
        <p:nvPicPr>
          <p:cNvPr id="3" name="Image 1" descr="preencoded.png"/>
          <p:cNvPicPr>
            <a:picLocks noChangeAspect="1"/>
          </p:cNvPicPr>
          <p:nvPr/>
        </p:nvPicPr>
        <p:blipFill>
          <a:blip r:embed="rId4"/>
          <a:stretch>
            <a:fillRect/>
          </a:stretch>
        </p:blipFill>
        <p:spPr>
          <a:xfrm>
            <a:off x="4036219" y="1003697"/>
            <a:ext cx="1071563" cy="1071563"/>
          </a:xfrm>
          <a:prstGeom prst="rect">
            <a:avLst/>
          </a:prstGeom>
        </p:spPr>
      </p:pic>
      <p:sp>
        <p:nvSpPr>
          <p:cNvPr id="4" name="Text 0"/>
          <p:cNvSpPr/>
          <p:nvPr/>
        </p:nvSpPr>
        <p:spPr>
          <a:xfrm>
            <a:off x="3526445" y="2361009"/>
            <a:ext cx="2091082" cy="544711"/>
          </a:xfrm>
          <a:prstGeom prst="rect">
            <a:avLst/>
          </a:prstGeom>
          <a:noFill/>
          <a:ln/>
        </p:spPr>
        <p:txBody>
          <a:bodyPr wrap="none" lIns="0" tIns="0" rIns="0" bIns="0" rtlCol="0" anchor="t">
            <a:spAutoFit/>
          </a:bodyPr>
          <a:lstStyle/>
          <a:p>
            <a:pPr marL="0" indent="0" algn="l">
              <a:lnSpc>
                <a:spcPts val="3800"/>
              </a:lnSpc>
              <a:buNone/>
            </a:pPr>
            <a:r>
              <a:rPr lang="en-US" sz="2862" b="1" dirty="0">
                <a:solidFill>
                  <a:srgbClr val="B03A2E"/>
                </a:solidFill>
              </a:rPr>
              <a:t>Thank You</a:t>
            </a:r>
            <a:endParaRPr lang="en-US" sz="2862" dirty="0"/>
          </a:p>
        </p:txBody>
      </p:sp>
      <p:sp>
        <p:nvSpPr>
          <p:cNvPr id="5" name="Text 1"/>
          <p:cNvSpPr/>
          <p:nvPr/>
        </p:nvSpPr>
        <p:spPr>
          <a:xfrm>
            <a:off x="3282916" y="3048595"/>
            <a:ext cx="2578168" cy="312539"/>
          </a:xfrm>
          <a:prstGeom prst="rect">
            <a:avLst/>
          </a:prstGeom>
          <a:noFill/>
          <a:ln/>
        </p:spPr>
        <p:txBody>
          <a:bodyPr wrap="none" lIns="0" tIns="0" rIns="0" bIns="0" rtlCol="0" anchor="t">
            <a:spAutoFit/>
          </a:bodyPr>
          <a:lstStyle/>
          <a:p>
            <a:pPr marL="0" indent="0" algn="l">
              <a:lnSpc>
                <a:spcPts val="2200"/>
              </a:lnSpc>
              <a:buNone/>
            </a:pPr>
            <a:r>
              <a:rPr lang="en-US" sz="1704" dirty="0">
                <a:solidFill>
                  <a:srgbClr val="2C3E50"/>
                </a:solidFill>
              </a:rPr>
              <a:t>Discussion &amp; Next Steps</a:t>
            </a:r>
            <a:endParaRPr lang="en-US" sz="1704" dirty="0"/>
          </a:p>
        </p:txBody>
      </p:sp>
      <p:sp>
        <p:nvSpPr>
          <p:cNvPr id="6" name="Text 2"/>
          <p:cNvSpPr/>
          <p:nvPr/>
        </p:nvSpPr>
        <p:spPr>
          <a:xfrm>
            <a:off x="3452747" y="3789759"/>
            <a:ext cx="2238477" cy="175022"/>
          </a:xfrm>
          <a:prstGeom prst="rect">
            <a:avLst/>
          </a:prstGeom>
          <a:noFill/>
          <a:ln/>
        </p:spPr>
        <p:txBody>
          <a:bodyPr wrap="none" lIns="0" tIns="0" rIns="0" bIns="0" rtlCol="0" anchor="t">
            <a:spAutoFit/>
          </a:bodyPr>
          <a:lstStyle/>
          <a:p>
            <a:pPr marL="0" indent="0" algn="ctr">
              <a:lnSpc>
                <a:spcPts val="1200"/>
              </a:lnSpc>
              <a:buNone/>
            </a:pPr>
            <a:r>
              <a:rPr lang="en-US" sz="942" dirty="0">
                <a:solidFill>
                  <a:srgbClr val="7F8C8D"/>
                </a:solidFill>
              </a:rPr>
              <a:t>Thusanang Funeral Services</a:t>
            </a:r>
            <a:endParaRPr lang="en-US" sz="942" dirty="0"/>
          </a:p>
        </p:txBody>
      </p:sp>
      <p:sp>
        <p:nvSpPr>
          <p:cNvPr id="7" name="Text 3"/>
          <p:cNvSpPr/>
          <p:nvPr/>
        </p:nvSpPr>
        <p:spPr>
          <a:xfrm>
            <a:off x="3452747" y="3964781"/>
            <a:ext cx="2238477" cy="175022"/>
          </a:xfrm>
          <a:prstGeom prst="rect">
            <a:avLst/>
          </a:prstGeom>
          <a:noFill/>
          <a:ln/>
        </p:spPr>
        <p:txBody>
          <a:bodyPr wrap="none" lIns="0" tIns="0" rIns="0" bIns="0" rtlCol="0" anchor="t">
            <a:spAutoFit/>
          </a:bodyPr>
          <a:lstStyle/>
          <a:p>
            <a:pPr marL="0" indent="0" algn="ctr">
              <a:lnSpc>
                <a:spcPts val="1200"/>
              </a:lnSpc>
              <a:buNone/>
            </a:pPr>
            <a:r>
              <a:rPr lang="en-US" sz="942" dirty="0">
                <a:solidFill>
                  <a:srgbClr val="7F8C8D"/>
                </a:solidFill>
              </a:rPr>
              <a:t>Operational Excellence Strategy 2026</a:t>
            </a:r>
            <a:endParaRPr lang="en-US" sz="942"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571500" y="428625"/>
            <a:ext cx="3786188" cy="408980"/>
          </a:xfrm>
          <a:prstGeom prst="rect">
            <a:avLst/>
          </a:prstGeom>
          <a:noFill/>
          <a:ln/>
        </p:spPr>
        <p:txBody>
          <a:bodyPr wrap="none" lIns="0" tIns="0" rIns="0" bIns="0" rtlCol="0" anchor="t">
            <a:spAutoFit/>
          </a:bodyPr>
          <a:lstStyle/>
          <a:p>
            <a:pPr marL="0" indent="0" algn="l">
              <a:lnSpc>
                <a:spcPts val="2800"/>
              </a:lnSpc>
              <a:buNone/>
            </a:pPr>
            <a:r>
              <a:rPr lang="en-US" sz="2121" b="1" dirty="0">
                <a:solidFill>
                  <a:srgbClr val="B03A2E"/>
                </a:solidFill>
              </a:rPr>
              <a:t>Strategic Vision</a:t>
            </a:r>
            <a:endParaRPr lang="en-US" sz="2121" dirty="0"/>
          </a:p>
        </p:txBody>
      </p:sp>
      <p:sp>
        <p:nvSpPr>
          <p:cNvPr id="4" name="Text 1"/>
          <p:cNvSpPr/>
          <p:nvPr/>
        </p:nvSpPr>
        <p:spPr>
          <a:xfrm>
            <a:off x="571500" y="909042"/>
            <a:ext cx="3786188" cy="589359"/>
          </a:xfrm>
          <a:prstGeom prst="rect">
            <a:avLst/>
          </a:prstGeom>
          <a:noFill/>
          <a:ln/>
        </p:spPr>
        <p:txBody>
          <a:bodyPr wrap="square" lIns="0" tIns="0" rIns="0" bIns="127508" rtlCol="0" anchor="t">
            <a:spAutoFit/>
          </a:bodyPr>
          <a:lstStyle/>
          <a:p>
            <a:pPr marL="0" indent="0" algn="l">
              <a:lnSpc>
                <a:spcPts val="1600"/>
              </a:lnSpc>
              <a:buNone/>
            </a:pPr>
            <a:r>
              <a:rPr lang="en-US" sz="1269" dirty="0">
                <a:solidFill>
                  <a:srgbClr val="D4AF37"/>
                </a:solidFill>
              </a:rPr>
              <a:t>Setting the Standard for Dignified Funeral Services</a:t>
            </a:r>
            <a:endParaRPr lang="en-US" sz="1269" dirty="0"/>
          </a:p>
        </p:txBody>
      </p:sp>
      <p:sp>
        <p:nvSpPr>
          <p:cNvPr id="5" name="Text 2"/>
          <p:cNvSpPr/>
          <p:nvPr/>
        </p:nvSpPr>
        <p:spPr>
          <a:xfrm>
            <a:off x="571500" y="1712714"/>
            <a:ext cx="3786188" cy="390941"/>
          </a:xfrm>
          <a:prstGeom prst="rect">
            <a:avLst/>
          </a:prstGeom>
          <a:noFill/>
          <a:ln/>
        </p:spPr>
        <p:txBody>
          <a:bodyPr wrap="square" lIns="0" tIns="0" rIns="0" bIns="0" rtlCol="0" anchor="t">
            <a:spAutoFit/>
          </a:bodyPr>
          <a:lstStyle/>
          <a:p>
            <a:pPr marL="0" indent="0" algn="just">
              <a:lnSpc>
                <a:spcPts val="1600"/>
              </a:lnSpc>
              <a:buNone/>
            </a:pPr>
            <a:r>
              <a:rPr lang="en-US" sz="942" dirty="0">
                <a:solidFill>
                  <a:srgbClr val="34495E"/>
                </a:solidFill>
              </a:rPr>
              <a:t>Our vision is to be the premier provider of funeral services, recognized for our unwavering commitment to dignity, professionalism and community support.</a:t>
            </a:r>
            <a:endParaRPr lang="en-US" sz="942" dirty="0"/>
          </a:p>
        </p:txBody>
      </p:sp>
      <p:sp>
        <p:nvSpPr>
          <p:cNvPr id="6" name="Text 3"/>
          <p:cNvSpPr/>
          <p:nvPr/>
        </p:nvSpPr>
        <p:spPr>
          <a:xfrm>
            <a:off x="571500" y="2472742"/>
            <a:ext cx="3786188" cy="617153"/>
          </a:xfrm>
          <a:prstGeom prst="rect">
            <a:avLst/>
          </a:prstGeom>
          <a:noFill/>
          <a:ln/>
        </p:spPr>
        <p:txBody>
          <a:bodyPr wrap="square" lIns="0" tIns="0" rIns="0" bIns="0" rtlCol="0" anchor="t">
            <a:spAutoFit/>
          </a:bodyPr>
          <a:lstStyle/>
          <a:p>
            <a:pPr marL="0" indent="0" algn="just">
              <a:lnSpc>
                <a:spcPts val="1600"/>
              </a:lnSpc>
              <a:buNone/>
            </a:pPr>
            <a:r>
              <a:rPr lang="en-US" sz="942" dirty="0">
                <a:solidFill>
                  <a:srgbClr val="34495E"/>
                </a:solidFill>
              </a:rPr>
              <a:t>We strive to create an environment where every family feels supported and respected, ensuring that their loved ones are honored with the highest level of care.</a:t>
            </a:r>
            <a:endParaRPr lang="en-US" sz="942" dirty="0"/>
          </a:p>
        </p:txBody>
      </p:sp>
      <p:sp>
        <p:nvSpPr>
          <p:cNvPr id="7" name="Shape 4"/>
          <p:cNvSpPr/>
          <p:nvPr/>
        </p:nvSpPr>
        <p:spPr>
          <a:xfrm>
            <a:off x="571500" y="3375645"/>
            <a:ext cx="3786188" cy="675084"/>
          </a:xfrm>
          <a:prstGeom prst="rect">
            <a:avLst/>
          </a:prstGeom>
          <a:solidFill>
            <a:srgbClr val="FEF9E7"/>
          </a:solidFill>
          <a:ln/>
        </p:spPr>
        <p:txBody>
          <a:bodyPr/>
          <a:lstStyle/>
          <a:p>
            <a:endParaRPr lang="en-ZA"/>
          </a:p>
        </p:txBody>
      </p:sp>
      <p:sp>
        <p:nvSpPr>
          <p:cNvPr id="8" name="Shape 5"/>
          <p:cNvSpPr/>
          <p:nvPr/>
        </p:nvSpPr>
        <p:spPr>
          <a:xfrm>
            <a:off x="571500" y="3375645"/>
            <a:ext cx="35719" cy="675084"/>
          </a:xfrm>
          <a:prstGeom prst="rect">
            <a:avLst/>
          </a:prstGeom>
          <a:solidFill>
            <a:srgbClr val="D4AF37"/>
          </a:solidFill>
          <a:ln/>
        </p:spPr>
        <p:txBody>
          <a:bodyPr/>
          <a:lstStyle/>
          <a:p>
            <a:endParaRPr lang="en-ZA"/>
          </a:p>
        </p:txBody>
      </p:sp>
      <p:sp>
        <p:nvSpPr>
          <p:cNvPr id="9" name="Text 6"/>
          <p:cNvSpPr/>
          <p:nvPr/>
        </p:nvSpPr>
        <p:spPr>
          <a:xfrm>
            <a:off x="714375" y="3518520"/>
            <a:ext cx="3500438" cy="347596"/>
          </a:xfrm>
          <a:prstGeom prst="rect">
            <a:avLst/>
          </a:prstGeom>
          <a:noFill/>
          <a:ln/>
        </p:spPr>
        <p:txBody>
          <a:bodyPr wrap="square" lIns="0" tIns="0" rIns="0" bIns="0" rtlCol="0" anchor="t">
            <a:spAutoFit/>
          </a:bodyPr>
          <a:lstStyle/>
          <a:p>
            <a:pPr marL="0" indent="0" algn="l">
              <a:lnSpc>
                <a:spcPts val="1400"/>
              </a:lnSpc>
              <a:buNone/>
            </a:pPr>
            <a:r>
              <a:rPr lang="en-US" sz="987" b="1" i="1" dirty="0">
                <a:solidFill>
                  <a:srgbClr val="B03A2E"/>
                </a:solidFill>
              </a:rPr>
              <a:t>"To serve with dignity, compassion and excellence in every interaction."</a:t>
            </a:r>
            <a:endParaRPr lang="en-US" sz="987" dirty="0"/>
          </a:p>
        </p:txBody>
      </p:sp>
      <p:sp>
        <p:nvSpPr>
          <p:cNvPr id="10" name="Shape 7"/>
          <p:cNvSpPr/>
          <p:nvPr/>
        </p:nvSpPr>
        <p:spPr>
          <a:xfrm>
            <a:off x="4786313" y="815392"/>
            <a:ext cx="3786188" cy="830461"/>
          </a:xfrm>
          <a:prstGeom prst="rect">
            <a:avLst/>
          </a:prstGeom>
          <a:solidFill>
            <a:srgbClr val="FFFFFF"/>
          </a:solidFill>
          <a:ln/>
        </p:spPr>
        <p:txBody>
          <a:bodyPr/>
          <a:lstStyle/>
          <a:p>
            <a:endParaRPr lang="en-ZA"/>
          </a:p>
        </p:txBody>
      </p:sp>
      <p:sp>
        <p:nvSpPr>
          <p:cNvPr id="11" name="Shape 8"/>
          <p:cNvSpPr/>
          <p:nvPr/>
        </p:nvSpPr>
        <p:spPr>
          <a:xfrm>
            <a:off x="4786313" y="815392"/>
            <a:ext cx="3786188" cy="7144"/>
          </a:xfrm>
          <a:prstGeom prst="rect">
            <a:avLst/>
          </a:prstGeom>
          <a:solidFill>
            <a:srgbClr val="E0E0E0"/>
          </a:solidFill>
          <a:ln/>
        </p:spPr>
        <p:txBody>
          <a:bodyPr/>
          <a:lstStyle/>
          <a:p>
            <a:endParaRPr lang="en-ZA"/>
          </a:p>
        </p:txBody>
      </p:sp>
      <p:sp>
        <p:nvSpPr>
          <p:cNvPr id="12" name="Shape 9"/>
          <p:cNvSpPr/>
          <p:nvPr/>
        </p:nvSpPr>
        <p:spPr>
          <a:xfrm>
            <a:off x="8565356" y="815392"/>
            <a:ext cx="7144" cy="830461"/>
          </a:xfrm>
          <a:prstGeom prst="rect">
            <a:avLst/>
          </a:prstGeom>
          <a:solidFill>
            <a:srgbClr val="E0E0E0"/>
          </a:solidFill>
          <a:ln/>
        </p:spPr>
        <p:txBody>
          <a:bodyPr/>
          <a:lstStyle/>
          <a:p>
            <a:endParaRPr lang="en-ZA"/>
          </a:p>
        </p:txBody>
      </p:sp>
      <p:sp>
        <p:nvSpPr>
          <p:cNvPr id="13" name="Shape 10"/>
          <p:cNvSpPr/>
          <p:nvPr/>
        </p:nvSpPr>
        <p:spPr>
          <a:xfrm>
            <a:off x="4786313" y="1638709"/>
            <a:ext cx="3786188" cy="7144"/>
          </a:xfrm>
          <a:prstGeom prst="rect">
            <a:avLst/>
          </a:prstGeom>
          <a:solidFill>
            <a:srgbClr val="E0E0E0"/>
          </a:solidFill>
          <a:ln/>
        </p:spPr>
        <p:txBody>
          <a:bodyPr/>
          <a:lstStyle/>
          <a:p>
            <a:endParaRPr lang="en-ZA"/>
          </a:p>
        </p:txBody>
      </p:sp>
      <p:sp>
        <p:nvSpPr>
          <p:cNvPr id="14" name="Shape 11"/>
          <p:cNvSpPr/>
          <p:nvPr/>
        </p:nvSpPr>
        <p:spPr>
          <a:xfrm>
            <a:off x="4786313" y="815392"/>
            <a:ext cx="42863" cy="830461"/>
          </a:xfrm>
          <a:prstGeom prst="rect">
            <a:avLst/>
          </a:prstGeom>
          <a:solidFill>
            <a:srgbClr val="B03A2E"/>
          </a:solidFill>
          <a:ln/>
        </p:spPr>
        <p:txBody>
          <a:bodyPr/>
          <a:lstStyle/>
          <a:p>
            <a:endParaRPr lang="en-ZA"/>
          </a:p>
        </p:txBody>
      </p:sp>
      <p:sp>
        <p:nvSpPr>
          <p:cNvPr id="15" name="Shape 12"/>
          <p:cNvSpPr/>
          <p:nvPr/>
        </p:nvSpPr>
        <p:spPr>
          <a:xfrm>
            <a:off x="4929188" y="1016310"/>
            <a:ext cx="428625" cy="428625"/>
          </a:xfrm>
          <a:prstGeom prst="rect">
            <a:avLst/>
          </a:prstGeom>
          <a:solidFill>
            <a:srgbClr val="B03A2E"/>
          </a:solidFill>
          <a:ln/>
        </p:spPr>
        <p:txBody>
          <a:bodyPr/>
          <a:lstStyle/>
          <a:p>
            <a:endParaRPr lang="en-ZA"/>
          </a:p>
        </p:txBody>
      </p:sp>
      <p:pic>
        <p:nvPicPr>
          <p:cNvPr id="16" name="Image 1" descr="preencoded.png"/>
          <p:cNvPicPr>
            <a:picLocks noChangeAspect="1"/>
          </p:cNvPicPr>
          <p:nvPr/>
        </p:nvPicPr>
        <p:blipFill>
          <a:blip r:embed="rId4"/>
          <a:stretch>
            <a:fillRect/>
          </a:stretch>
        </p:blipFill>
        <p:spPr>
          <a:xfrm>
            <a:off x="5047059" y="1144898"/>
            <a:ext cx="192881" cy="171450"/>
          </a:xfrm>
          <a:prstGeom prst="rect">
            <a:avLst/>
          </a:prstGeom>
        </p:spPr>
      </p:pic>
      <p:sp>
        <p:nvSpPr>
          <p:cNvPr id="17" name="Text 13"/>
          <p:cNvSpPr/>
          <p:nvPr/>
        </p:nvSpPr>
        <p:spPr>
          <a:xfrm>
            <a:off x="5500688" y="965411"/>
            <a:ext cx="2928938" cy="194667"/>
          </a:xfrm>
          <a:prstGeom prst="rect">
            <a:avLst/>
          </a:prstGeom>
          <a:noFill/>
          <a:ln/>
        </p:spPr>
        <p:txBody>
          <a:bodyPr wrap="none" lIns="0" tIns="0" rIns="0" bIns="0" rtlCol="0" anchor="t">
            <a:spAutoFit/>
          </a:bodyPr>
          <a:lstStyle/>
          <a:p>
            <a:pPr marL="0" indent="0" algn="l">
              <a:lnSpc>
                <a:spcPts val="1400"/>
              </a:lnSpc>
              <a:buNone/>
            </a:pPr>
            <a:r>
              <a:rPr lang="en-US" sz="987" b="1" dirty="0">
                <a:solidFill>
                  <a:srgbClr val="2C3E50"/>
                </a:solidFill>
              </a:rPr>
              <a:t>Dignity</a:t>
            </a:r>
            <a:endParaRPr lang="en-US" sz="987" dirty="0"/>
          </a:p>
        </p:txBody>
      </p:sp>
      <p:sp>
        <p:nvSpPr>
          <p:cNvPr id="18" name="Text 14"/>
          <p:cNvSpPr/>
          <p:nvPr/>
        </p:nvSpPr>
        <p:spPr>
          <a:xfrm>
            <a:off x="5500688" y="1195797"/>
            <a:ext cx="2928938" cy="300038"/>
          </a:xfrm>
          <a:prstGeom prst="rect">
            <a:avLst/>
          </a:prstGeom>
          <a:noFill/>
          <a:ln/>
        </p:spPr>
        <p:txBody>
          <a:bodyPr wrap="square" lIns="0" tIns="0" rIns="0" bIns="0" rtlCol="0" anchor="t">
            <a:spAutoFit/>
          </a:bodyPr>
          <a:lstStyle/>
          <a:p>
            <a:pPr marL="0" indent="0" algn="just">
              <a:lnSpc>
                <a:spcPts val="1200"/>
              </a:lnSpc>
              <a:buNone/>
            </a:pPr>
            <a:r>
              <a:rPr lang="en-US" sz="780" dirty="0">
                <a:solidFill>
                  <a:srgbClr val="7F8C8D"/>
                </a:solidFill>
              </a:rPr>
              <a:t>Treating every individual and family with the utmost respect and honor.</a:t>
            </a:r>
            <a:endParaRPr lang="en-US" sz="780" dirty="0"/>
          </a:p>
        </p:txBody>
      </p:sp>
      <p:sp>
        <p:nvSpPr>
          <p:cNvPr id="19" name="Shape 15"/>
          <p:cNvSpPr/>
          <p:nvPr/>
        </p:nvSpPr>
        <p:spPr>
          <a:xfrm>
            <a:off x="4786313" y="1817303"/>
            <a:ext cx="3786188" cy="830461"/>
          </a:xfrm>
          <a:prstGeom prst="rect">
            <a:avLst/>
          </a:prstGeom>
          <a:solidFill>
            <a:srgbClr val="FFFFFF"/>
          </a:solidFill>
          <a:ln/>
        </p:spPr>
        <p:txBody>
          <a:bodyPr/>
          <a:lstStyle/>
          <a:p>
            <a:endParaRPr lang="en-ZA"/>
          </a:p>
        </p:txBody>
      </p:sp>
      <p:sp>
        <p:nvSpPr>
          <p:cNvPr id="20" name="Shape 16"/>
          <p:cNvSpPr/>
          <p:nvPr/>
        </p:nvSpPr>
        <p:spPr>
          <a:xfrm>
            <a:off x="4786313" y="1817303"/>
            <a:ext cx="3786188" cy="7144"/>
          </a:xfrm>
          <a:prstGeom prst="rect">
            <a:avLst/>
          </a:prstGeom>
          <a:solidFill>
            <a:srgbClr val="E0E0E0"/>
          </a:solidFill>
          <a:ln/>
        </p:spPr>
        <p:txBody>
          <a:bodyPr/>
          <a:lstStyle/>
          <a:p>
            <a:endParaRPr lang="en-ZA"/>
          </a:p>
        </p:txBody>
      </p:sp>
      <p:sp>
        <p:nvSpPr>
          <p:cNvPr id="21" name="Shape 17"/>
          <p:cNvSpPr/>
          <p:nvPr/>
        </p:nvSpPr>
        <p:spPr>
          <a:xfrm>
            <a:off x="8565356" y="1817303"/>
            <a:ext cx="7144" cy="830461"/>
          </a:xfrm>
          <a:prstGeom prst="rect">
            <a:avLst/>
          </a:prstGeom>
          <a:solidFill>
            <a:srgbClr val="E0E0E0"/>
          </a:solidFill>
          <a:ln/>
        </p:spPr>
        <p:txBody>
          <a:bodyPr/>
          <a:lstStyle/>
          <a:p>
            <a:endParaRPr lang="en-ZA"/>
          </a:p>
        </p:txBody>
      </p:sp>
      <p:sp>
        <p:nvSpPr>
          <p:cNvPr id="22" name="Shape 18"/>
          <p:cNvSpPr/>
          <p:nvPr/>
        </p:nvSpPr>
        <p:spPr>
          <a:xfrm>
            <a:off x="4786313" y="2640620"/>
            <a:ext cx="3786188" cy="7144"/>
          </a:xfrm>
          <a:prstGeom prst="rect">
            <a:avLst/>
          </a:prstGeom>
          <a:solidFill>
            <a:srgbClr val="E0E0E0"/>
          </a:solidFill>
          <a:ln/>
        </p:spPr>
        <p:txBody>
          <a:bodyPr/>
          <a:lstStyle/>
          <a:p>
            <a:endParaRPr lang="en-ZA"/>
          </a:p>
        </p:txBody>
      </p:sp>
      <p:sp>
        <p:nvSpPr>
          <p:cNvPr id="23" name="Shape 19"/>
          <p:cNvSpPr/>
          <p:nvPr/>
        </p:nvSpPr>
        <p:spPr>
          <a:xfrm>
            <a:off x="4786313" y="1817303"/>
            <a:ext cx="42863" cy="830461"/>
          </a:xfrm>
          <a:prstGeom prst="rect">
            <a:avLst/>
          </a:prstGeom>
          <a:solidFill>
            <a:srgbClr val="B03A2E"/>
          </a:solidFill>
          <a:ln/>
        </p:spPr>
        <p:txBody>
          <a:bodyPr/>
          <a:lstStyle/>
          <a:p>
            <a:endParaRPr lang="en-ZA"/>
          </a:p>
        </p:txBody>
      </p:sp>
      <p:sp>
        <p:nvSpPr>
          <p:cNvPr id="24" name="Shape 20"/>
          <p:cNvSpPr/>
          <p:nvPr/>
        </p:nvSpPr>
        <p:spPr>
          <a:xfrm>
            <a:off x="4929188" y="2018221"/>
            <a:ext cx="428625" cy="428625"/>
          </a:xfrm>
          <a:prstGeom prst="rect">
            <a:avLst/>
          </a:prstGeom>
          <a:solidFill>
            <a:srgbClr val="B03A2E"/>
          </a:solidFill>
          <a:ln/>
        </p:spPr>
        <p:txBody>
          <a:bodyPr/>
          <a:lstStyle/>
          <a:p>
            <a:endParaRPr lang="en-ZA"/>
          </a:p>
        </p:txBody>
      </p:sp>
      <p:pic>
        <p:nvPicPr>
          <p:cNvPr id="25" name="Image 2" descr="preencoded.png"/>
          <p:cNvPicPr>
            <a:picLocks noChangeAspect="1"/>
          </p:cNvPicPr>
          <p:nvPr/>
        </p:nvPicPr>
        <p:blipFill>
          <a:blip r:embed="rId5"/>
          <a:stretch>
            <a:fillRect/>
          </a:stretch>
        </p:blipFill>
        <p:spPr>
          <a:xfrm>
            <a:off x="5068491" y="2146808"/>
            <a:ext cx="150019" cy="171450"/>
          </a:xfrm>
          <a:prstGeom prst="rect">
            <a:avLst/>
          </a:prstGeom>
        </p:spPr>
      </p:pic>
      <p:sp>
        <p:nvSpPr>
          <p:cNvPr id="26" name="Text 21"/>
          <p:cNvSpPr/>
          <p:nvPr/>
        </p:nvSpPr>
        <p:spPr>
          <a:xfrm>
            <a:off x="5500688" y="1967322"/>
            <a:ext cx="2928938" cy="194667"/>
          </a:xfrm>
          <a:prstGeom prst="rect">
            <a:avLst/>
          </a:prstGeom>
          <a:noFill/>
          <a:ln/>
        </p:spPr>
        <p:txBody>
          <a:bodyPr wrap="none" lIns="0" tIns="0" rIns="0" bIns="0" rtlCol="0" anchor="t">
            <a:spAutoFit/>
          </a:bodyPr>
          <a:lstStyle/>
          <a:p>
            <a:pPr marL="0" indent="0" algn="l">
              <a:lnSpc>
                <a:spcPts val="1400"/>
              </a:lnSpc>
              <a:buNone/>
            </a:pPr>
            <a:r>
              <a:rPr lang="en-US" sz="987" b="1" dirty="0">
                <a:solidFill>
                  <a:srgbClr val="2C3E50"/>
                </a:solidFill>
              </a:rPr>
              <a:t>Professionalism</a:t>
            </a:r>
            <a:endParaRPr lang="en-US" sz="987" dirty="0"/>
          </a:p>
        </p:txBody>
      </p:sp>
      <p:sp>
        <p:nvSpPr>
          <p:cNvPr id="27" name="Text 22"/>
          <p:cNvSpPr/>
          <p:nvPr/>
        </p:nvSpPr>
        <p:spPr>
          <a:xfrm>
            <a:off x="5500688" y="2197708"/>
            <a:ext cx="2928938" cy="300038"/>
          </a:xfrm>
          <a:prstGeom prst="rect">
            <a:avLst/>
          </a:prstGeom>
          <a:noFill/>
          <a:ln/>
        </p:spPr>
        <p:txBody>
          <a:bodyPr wrap="square" lIns="0" tIns="0" rIns="0" bIns="0" rtlCol="0" anchor="t">
            <a:spAutoFit/>
          </a:bodyPr>
          <a:lstStyle/>
          <a:p>
            <a:pPr marL="0" indent="0" algn="just">
              <a:lnSpc>
                <a:spcPts val="1200"/>
              </a:lnSpc>
              <a:buNone/>
            </a:pPr>
            <a:r>
              <a:rPr lang="en-US" sz="780" dirty="0">
                <a:solidFill>
                  <a:srgbClr val="7F8C8D"/>
                </a:solidFill>
              </a:rPr>
              <a:t>Maintaining the highest standards of conduct, appearance and service delivery.</a:t>
            </a:r>
            <a:endParaRPr lang="en-US" sz="780" dirty="0"/>
          </a:p>
        </p:txBody>
      </p:sp>
      <p:sp>
        <p:nvSpPr>
          <p:cNvPr id="28" name="Shape 23"/>
          <p:cNvSpPr/>
          <p:nvPr/>
        </p:nvSpPr>
        <p:spPr>
          <a:xfrm>
            <a:off x="4786313" y="2819214"/>
            <a:ext cx="3786188" cy="830461"/>
          </a:xfrm>
          <a:prstGeom prst="rect">
            <a:avLst/>
          </a:prstGeom>
          <a:solidFill>
            <a:srgbClr val="FFFFFF"/>
          </a:solidFill>
          <a:ln/>
        </p:spPr>
        <p:txBody>
          <a:bodyPr/>
          <a:lstStyle/>
          <a:p>
            <a:endParaRPr lang="en-ZA"/>
          </a:p>
        </p:txBody>
      </p:sp>
      <p:sp>
        <p:nvSpPr>
          <p:cNvPr id="29" name="Shape 24"/>
          <p:cNvSpPr/>
          <p:nvPr/>
        </p:nvSpPr>
        <p:spPr>
          <a:xfrm>
            <a:off x="4786313" y="2819214"/>
            <a:ext cx="3786188" cy="7144"/>
          </a:xfrm>
          <a:prstGeom prst="rect">
            <a:avLst/>
          </a:prstGeom>
          <a:solidFill>
            <a:srgbClr val="E0E0E0"/>
          </a:solidFill>
          <a:ln/>
        </p:spPr>
        <p:txBody>
          <a:bodyPr/>
          <a:lstStyle/>
          <a:p>
            <a:endParaRPr lang="en-ZA"/>
          </a:p>
        </p:txBody>
      </p:sp>
      <p:sp>
        <p:nvSpPr>
          <p:cNvPr id="30" name="Shape 25"/>
          <p:cNvSpPr/>
          <p:nvPr/>
        </p:nvSpPr>
        <p:spPr>
          <a:xfrm>
            <a:off x="8565356" y="2819214"/>
            <a:ext cx="7144" cy="830461"/>
          </a:xfrm>
          <a:prstGeom prst="rect">
            <a:avLst/>
          </a:prstGeom>
          <a:solidFill>
            <a:srgbClr val="E0E0E0"/>
          </a:solidFill>
          <a:ln/>
        </p:spPr>
        <p:txBody>
          <a:bodyPr/>
          <a:lstStyle/>
          <a:p>
            <a:endParaRPr lang="en-ZA"/>
          </a:p>
        </p:txBody>
      </p:sp>
      <p:sp>
        <p:nvSpPr>
          <p:cNvPr id="31" name="Shape 26"/>
          <p:cNvSpPr/>
          <p:nvPr/>
        </p:nvSpPr>
        <p:spPr>
          <a:xfrm>
            <a:off x="4786313" y="3642531"/>
            <a:ext cx="3786188" cy="7144"/>
          </a:xfrm>
          <a:prstGeom prst="rect">
            <a:avLst/>
          </a:prstGeom>
          <a:solidFill>
            <a:srgbClr val="E0E0E0"/>
          </a:solidFill>
          <a:ln/>
        </p:spPr>
        <p:txBody>
          <a:bodyPr/>
          <a:lstStyle/>
          <a:p>
            <a:endParaRPr lang="en-ZA"/>
          </a:p>
        </p:txBody>
      </p:sp>
      <p:sp>
        <p:nvSpPr>
          <p:cNvPr id="32" name="Shape 27"/>
          <p:cNvSpPr/>
          <p:nvPr/>
        </p:nvSpPr>
        <p:spPr>
          <a:xfrm>
            <a:off x="4786313" y="2819214"/>
            <a:ext cx="42863" cy="830461"/>
          </a:xfrm>
          <a:prstGeom prst="rect">
            <a:avLst/>
          </a:prstGeom>
          <a:solidFill>
            <a:srgbClr val="B03A2E"/>
          </a:solidFill>
          <a:ln/>
        </p:spPr>
        <p:txBody>
          <a:bodyPr/>
          <a:lstStyle/>
          <a:p>
            <a:endParaRPr lang="en-ZA"/>
          </a:p>
        </p:txBody>
      </p:sp>
      <p:sp>
        <p:nvSpPr>
          <p:cNvPr id="33" name="Shape 28"/>
          <p:cNvSpPr/>
          <p:nvPr/>
        </p:nvSpPr>
        <p:spPr>
          <a:xfrm>
            <a:off x="4929188" y="3020132"/>
            <a:ext cx="428625" cy="428625"/>
          </a:xfrm>
          <a:prstGeom prst="rect">
            <a:avLst/>
          </a:prstGeom>
          <a:solidFill>
            <a:srgbClr val="B03A2E"/>
          </a:solidFill>
          <a:ln/>
        </p:spPr>
        <p:txBody>
          <a:bodyPr/>
          <a:lstStyle/>
          <a:p>
            <a:endParaRPr lang="en-ZA"/>
          </a:p>
        </p:txBody>
      </p:sp>
      <p:pic>
        <p:nvPicPr>
          <p:cNvPr id="34" name="Image 3" descr="preencoded.png"/>
          <p:cNvPicPr>
            <a:picLocks noChangeAspect="1"/>
          </p:cNvPicPr>
          <p:nvPr/>
        </p:nvPicPr>
        <p:blipFill>
          <a:blip r:embed="rId6"/>
          <a:stretch>
            <a:fillRect/>
          </a:stretch>
        </p:blipFill>
        <p:spPr>
          <a:xfrm>
            <a:off x="5036344" y="3148719"/>
            <a:ext cx="214313" cy="171450"/>
          </a:xfrm>
          <a:prstGeom prst="rect">
            <a:avLst/>
          </a:prstGeom>
        </p:spPr>
      </p:pic>
      <p:sp>
        <p:nvSpPr>
          <p:cNvPr id="35" name="Text 29"/>
          <p:cNvSpPr/>
          <p:nvPr/>
        </p:nvSpPr>
        <p:spPr>
          <a:xfrm>
            <a:off x="5500688" y="2969233"/>
            <a:ext cx="2928938" cy="194667"/>
          </a:xfrm>
          <a:prstGeom prst="rect">
            <a:avLst/>
          </a:prstGeom>
          <a:noFill/>
          <a:ln/>
        </p:spPr>
        <p:txBody>
          <a:bodyPr wrap="none" lIns="0" tIns="0" rIns="0" bIns="0" rtlCol="0" anchor="t">
            <a:spAutoFit/>
          </a:bodyPr>
          <a:lstStyle/>
          <a:p>
            <a:pPr marL="0" indent="0" algn="l">
              <a:lnSpc>
                <a:spcPts val="1400"/>
              </a:lnSpc>
              <a:buNone/>
            </a:pPr>
            <a:r>
              <a:rPr lang="en-US" sz="987" b="1" dirty="0">
                <a:solidFill>
                  <a:srgbClr val="2C3E50"/>
                </a:solidFill>
              </a:rPr>
              <a:t>Community</a:t>
            </a:r>
            <a:endParaRPr lang="en-US" sz="987" dirty="0"/>
          </a:p>
        </p:txBody>
      </p:sp>
      <p:sp>
        <p:nvSpPr>
          <p:cNvPr id="36" name="Text 30"/>
          <p:cNvSpPr/>
          <p:nvPr/>
        </p:nvSpPr>
        <p:spPr>
          <a:xfrm>
            <a:off x="5500688" y="3199619"/>
            <a:ext cx="2928938" cy="300038"/>
          </a:xfrm>
          <a:prstGeom prst="rect">
            <a:avLst/>
          </a:prstGeom>
          <a:noFill/>
          <a:ln/>
        </p:spPr>
        <p:txBody>
          <a:bodyPr wrap="square" lIns="0" tIns="0" rIns="0" bIns="0" rtlCol="0" anchor="t">
            <a:spAutoFit/>
          </a:bodyPr>
          <a:lstStyle/>
          <a:p>
            <a:pPr marL="0" indent="0" algn="just">
              <a:lnSpc>
                <a:spcPts val="1200"/>
              </a:lnSpc>
              <a:buNone/>
            </a:pPr>
            <a:r>
              <a:rPr lang="en-US" sz="780" dirty="0">
                <a:solidFill>
                  <a:srgbClr val="7F8C8D"/>
                </a:solidFill>
              </a:rPr>
              <a:t>Being a trusted pillar of support and engagement within the communities we serve.</a:t>
            </a:r>
            <a:endParaRPr lang="en-US" sz="78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571500" y="428625"/>
            <a:ext cx="3028950" cy="817959"/>
          </a:xfrm>
          <a:prstGeom prst="rect">
            <a:avLst/>
          </a:prstGeom>
          <a:noFill/>
          <a:ln/>
        </p:spPr>
        <p:txBody>
          <a:bodyPr wrap="square" lIns="0" tIns="0" rIns="0" bIns="0" rtlCol="0" anchor="t">
            <a:spAutoFit/>
          </a:bodyPr>
          <a:lstStyle/>
          <a:p>
            <a:pPr marL="0" indent="0" algn="l">
              <a:lnSpc>
                <a:spcPts val="2800"/>
              </a:lnSpc>
              <a:buNone/>
            </a:pPr>
            <a:r>
              <a:rPr lang="en-US" sz="2121" b="1" dirty="0">
                <a:solidFill>
                  <a:srgbClr val="B03A2E"/>
                </a:solidFill>
              </a:rPr>
              <a:t>System Architecture</a:t>
            </a:r>
            <a:endParaRPr lang="en-US" sz="2121" dirty="0"/>
          </a:p>
        </p:txBody>
      </p:sp>
      <p:sp>
        <p:nvSpPr>
          <p:cNvPr id="4" name="Text 1"/>
          <p:cNvSpPr/>
          <p:nvPr/>
        </p:nvSpPr>
        <p:spPr>
          <a:xfrm>
            <a:off x="571500" y="1318022"/>
            <a:ext cx="3028950" cy="589359"/>
          </a:xfrm>
          <a:prstGeom prst="rect">
            <a:avLst/>
          </a:prstGeom>
          <a:noFill/>
          <a:ln/>
        </p:spPr>
        <p:txBody>
          <a:bodyPr wrap="square" lIns="0" tIns="0" rIns="0" bIns="127508" rtlCol="0" anchor="t">
            <a:spAutoFit/>
          </a:bodyPr>
          <a:lstStyle/>
          <a:p>
            <a:pPr marL="0" indent="0" algn="l">
              <a:lnSpc>
                <a:spcPts val="1600"/>
              </a:lnSpc>
              <a:buNone/>
            </a:pPr>
            <a:r>
              <a:rPr lang="en-US" sz="1269" dirty="0">
                <a:solidFill>
                  <a:srgbClr val="D4AF37"/>
                </a:solidFill>
              </a:rPr>
              <a:t>Integrated Modules for End-to-End Management</a:t>
            </a:r>
            <a:endParaRPr lang="en-US" sz="1269" dirty="0"/>
          </a:p>
        </p:txBody>
      </p:sp>
      <p:sp>
        <p:nvSpPr>
          <p:cNvPr id="5" name="Text 2"/>
          <p:cNvSpPr/>
          <p:nvPr/>
        </p:nvSpPr>
        <p:spPr>
          <a:xfrm>
            <a:off x="571500" y="2121694"/>
            <a:ext cx="3028950" cy="1028588"/>
          </a:xfrm>
          <a:prstGeom prst="rect">
            <a:avLst/>
          </a:prstGeom>
          <a:noFill/>
          <a:ln/>
        </p:spPr>
        <p:txBody>
          <a:bodyPr wrap="square" lIns="0" tIns="0" rIns="0" bIns="0" rtlCol="0" anchor="t">
            <a:spAutoFit/>
          </a:bodyPr>
          <a:lstStyle/>
          <a:p>
            <a:pPr marL="0" indent="0" algn="just">
              <a:lnSpc>
                <a:spcPts val="1600"/>
              </a:lnSpc>
              <a:buNone/>
            </a:pPr>
            <a:r>
              <a:rPr lang="en-US" sz="942" dirty="0">
                <a:solidFill>
                  <a:srgbClr val="34495E"/>
                </a:solidFill>
              </a:rPr>
              <a:t>The TFS Digital Platform is architected to connect every aspect of the business. Data flows seamlessly from the initial client intake through to logistics planning and final financial reconciliation.</a:t>
            </a:r>
            <a:endParaRPr lang="en-US" sz="942" dirty="0"/>
          </a:p>
        </p:txBody>
      </p:sp>
      <p:sp>
        <p:nvSpPr>
          <p:cNvPr id="6" name="Text 3"/>
          <p:cNvSpPr/>
          <p:nvPr/>
        </p:nvSpPr>
        <p:spPr>
          <a:xfrm>
            <a:off x="571500" y="3293157"/>
            <a:ext cx="3028950" cy="822871"/>
          </a:xfrm>
          <a:prstGeom prst="rect">
            <a:avLst/>
          </a:prstGeom>
          <a:noFill/>
          <a:ln/>
        </p:spPr>
        <p:txBody>
          <a:bodyPr wrap="square" lIns="0" tIns="0" rIns="0" bIns="0" rtlCol="0" anchor="t">
            <a:spAutoFit/>
          </a:bodyPr>
          <a:lstStyle/>
          <a:p>
            <a:pPr marL="0" indent="0" algn="just">
              <a:lnSpc>
                <a:spcPts val="1600"/>
              </a:lnSpc>
              <a:buNone/>
            </a:pPr>
            <a:r>
              <a:rPr lang="en-US" sz="942" dirty="0">
                <a:solidFill>
                  <a:srgbClr val="34495E"/>
                </a:solidFill>
              </a:rPr>
              <a:t>This integration eliminates data silos, ensuring that the finance team sees the same information as the operations team, reducing errors and improving speed.</a:t>
            </a:r>
            <a:endParaRPr lang="en-US" sz="942" dirty="0"/>
          </a:p>
        </p:txBody>
      </p:sp>
      <p:sp>
        <p:nvSpPr>
          <p:cNvPr id="7" name="Shape 4"/>
          <p:cNvSpPr/>
          <p:nvPr/>
        </p:nvSpPr>
        <p:spPr>
          <a:xfrm>
            <a:off x="4029075" y="700701"/>
            <a:ext cx="2182416" cy="1553766"/>
          </a:xfrm>
          <a:prstGeom prst="rect">
            <a:avLst/>
          </a:prstGeom>
          <a:solidFill>
            <a:srgbClr val="F7F9F9"/>
          </a:solidFill>
          <a:ln/>
        </p:spPr>
        <p:txBody>
          <a:bodyPr/>
          <a:lstStyle/>
          <a:p>
            <a:endParaRPr lang="en-ZA"/>
          </a:p>
        </p:txBody>
      </p:sp>
      <p:sp>
        <p:nvSpPr>
          <p:cNvPr id="8" name="Shape 5"/>
          <p:cNvSpPr/>
          <p:nvPr/>
        </p:nvSpPr>
        <p:spPr>
          <a:xfrm>
            <a:off x="4029075" y="700701"/>
            <a:ext cx="2182416" cy="35719"/>
          </a:xfrm>
          <a:prstGeom prst="rect">
            <a:avLst/>
          </a:prstGeom>
          <a:solidFill>
            <a:srgbClr val="B03A2E"/>
          </a:solidFill>
          <a:ln/>
        </p:spPr>
        <p:txBody>
          <a:bodyPr/>
          <a:lstStyle/>
          <a:p>
            <a:endParaRPr lang="en-ZA"/>
          </a:p>
        </p:txBody>
      </p:sp>
      <p:sp>
        <p:nvSpPr>
          <p:cNvPr id="9" name="Shape 6"/>
          <p:cNvSpPr/>
          <p:nvPr/>
        </p:nvSpPr>
        <p:spPr>
          <a:xfrm>
            <a:off x="4207669" y="879295"/>
            <a:ext cx="357188" cy="357188"/>
          </a:xfrm>
          <a:prstGeom prst="ellipse">
            <a:avLst/>
          </a:prstGeom>
          <a:solidFill>
            <a:srgbClr val="B03A2E"/>
          </a:solidFill>
          <a:ln/>
        </p:spPr>
        <p:txBody>
          <a:bodyPr/>
          <a:lstStyle/>
          <a:p>
            <a:endParaRPr lang="en-ZA"/>
          </a:p>
        </p:txBody>
      </p:sp>
      <p:pic>
        <p:nvPicPr>
          <p:cNvPr id="10" name="Image 1" descr="preencoded.png"/>
          <p:cNvPicPr>
            <a:picLocks noChangeAspect="1"/>
          </p:cNvPicPr>
          <p:nvPr/>
        </p:nvPicPr>
        <p:blipFill>
          <a:blip r:embed="rId4"/>
          <a:stretch>
            <a:fillRect/>
          </a:stretch>
        </p:blipFill>
        <p:spPr>
          <a:xfrm>
            <a:off x="4296966" y="986451"/>
            <a:ext cx="178594" cy="142875"/>
          </a:xfrm>
          <a:prstGeom prst="rect">
            <a:avLst/>
          </a:prstGeom>
        </p:spPr>
      </p:pic>
      <p:sp>
        <p:nvSpPr>
          <p:cNvPr id="11" name="Text 7"/>
          <p:cNvSpPr/>
          <p:nvPr/>
        </p:nvSpPr>
        <p:spPr>
          <a:xfrm>
            <a:off x="4207669" y="1343639"/>
            <a:ext cx="833782" cy="175022"/>
          </a:xfrm>
          <a:prstGeom prst="rect">
            <a:avLst/>
          </a:prstGeom>
          <a:noFill/>
          <a:ln/>
        </p:spPr>
        <p:txBody>
          <a:bodyPr wrap="none" lIns="0" tIns="0" rIns="0" bIns="0" rtlCol="0" anchor="t">
            <a:spAutoFit/>
          </a:bodyPr>
          <a:lstStyle/>
          <a:p>
            <a:pPr marL="0" indent="0" algn="l">
              <a:lnSpc>
                <a:spcPts val="1200"/>
              </a:lnSpc>
              <a:buNone/>
            </a:pPr>
            <a:r>
              <a:rPr lang="en-US" sz="885" b="1" dirty="0">
                <a:solidFill>
                  <a:srgbClr val="2C3E50"/>
                </a:solidFill>
              </a:rPr>
              <a:t>Client Intake</a:t>
            </a:r>
            <a:endParaRPr lang="en-US" sz="885" dirty="0"/>
          </a:p>
        </p:txBody>
      </p:sp>
      <p:sp>
        <p:nvSpPr>
          <p:cNvPr id="12" name="Text 8"/>
          <p:cNvSpPr/>
          <p:nvPr/>
        </p:nvSpPr>
        <p:spPr>
          <a:xfrm>
            <a:off x="4207669" y="1590098"/>
            <a:ext cx="1825228" cy="450056"/>
          </a:xfrm>
          <a:prstGeom prst="rect">
            <a:avLst/>
          </a:prstGeom>
          <a:noFill/>
          <a:ln/>
        </p:spPr>
        <p:txBody>
          <a:bodyPr wrap="square" lIns="0" tIns="0" rIns="0" bIns="0" rtlCol="0" anchor="t">
            <a:spAutoFit/>
          </a:bodyPr>
          <a:lstStyle/>
          <a:p>
            <a:pPr marL="0" indent="0" algn="l">
              <a:lnSpc>
                <a:spcPts val="1200"/>
              </a:lnSpc>
              <a:buNone/>
            </a:pPr>
            <a:r>
              <a:rPr lang="en-US" sz="727" dirty="0">
                <a:solidFill>
                  <a:srgbClr val="7F8C8D"/>
                </a:solidFill>
              </a:rPr>
              <a:t>Digital capture of client details, policy verification and service requirements at the first point of contact.</a:t>
            </a:r>
            <a:endParaRPr lang="en-US" sz="727" dirty="0"/>
          </a:p>
        </p:txBody>
      </p:sp>
      <p:sp>
        <p:nvSpPr>
          <p:cNvPr id="13" name="Shape 9"/>
          <p:cNvSpPr/>
          <p:nvPr/>
        </p:nvSpPr>
        <p:spPr>
          <a:xfrm>
            <a:off x="6390084" y="700701"/>
            <a:ext cx="2182416" cy="1553766"/>
          </a:xfrm>
          <a:prstGeom prst="rect">
            <a:avLst/>
          </a:prstGeom>
          <a:solidFill>
            <a:srgbClr val="F7F9F9"/>
          </a:solidFill>
          <a:ln/>
        </p:spPr>
        <p:txBody>
          <a:bodyPr/>
          <a:lstStyle/>
          <a:p>
            <a:endParaRPr lang="en-ZA"/>
          </a:p>
        </p:txBody>
      </p:sp>
      <p:sp>
        <p:nvSpPr>
          <p:cNvPr id="14" name="Shape 10"/>
          <p:cNvSpPr/>
          <p:nvPr/>
        </p:nvSpPr>
        <p:spPr>
          <a:xfrm>
            <a:off x="6390084" y="700701"/>
            <a:ext cx="2182416" cy="35719"/>
          </a:xfrm>
          <a:prstGeom prst="rect">
            <a:avLst/>
          </a:prstGeom>
          <a:solidFill>
            <a:srgbClr val="B03A2E"/>
          </a:solidFill>
          <a:ln/>
        </p:spPr>
        <p:txBody>
          <a:bodyPr/>
          <a:lstStyle/>
          <a:p>
            <a:endParaRPr lang="en-ZA"/>
          </a:p>
        </p:txBody>
      </p:sp>
      <p:sp>
        <p:nvSpPr>
          <p:cNvPr id="15" name="Shape 11"/>
          <p:cNvSpPr/>
          <p:nvPr/>
        </p:nvSpPr>
        <p:spPr>
          <a:xfrm>
            <a:off x="6568678" y="879295"/>
            <a:ext cx="357188" cy="357188"/>
          </a:xfrm>
          <a:prstGeom prst="ellipse">
            <a:avLst/>
          </a:prstGeom>
          <a:solidFill>
            <a:srgbClr val="B03A2E"/>
          </a:solidFill>
          <a:ln/>
        </p:spPr>
        <p:txBody>
          <a:bodyPr/>
          <a:lstStyle/>
          <a:p>
            <a:endParaRPr lang="en-ZA"/>
          </a:p>
        </p:txBody>
      </p:sp>
      <p:pic>
        <p:nvPicPr>
          <p:cNvPr id="16" name="Image 2" descr="preencoded.png"/>
          <p:cNvPicPr>
            <a:picLocks noChangeAspect="1"/>
          </p:cNvPicPr>
          <p:nvPr/>
        </p:nvPicPr>
        <p:blipFill>
          <a:blip r:embed="rId5"/>
          <a:stretch>
            <a:fillRect/>
          </a:stretch>
        </p:blipFill>
        <p:spPr>
          <a:xfrm>
            <a:off x="6657975" y="986451"/>
            <a:ext cx="178594" cy="142875"/>
          </a:xfrm>
          <a:prstGeom prst="rect">
            <a:avLst/>
          </a:prstGeom>
        </p:spPr>
      </p:pic>
      <p:sp>
        <p:nvSpPr>
          <p:cNvPr id="17" name="Text 12"/>
          <p:cNvSpPr/>
          <p:nvPr/>
        </p:nvSpPr>
        <p:spPr>
          <a:xfrm>
            <a:off x="6568678" y="1343639"/>
            <a:ext cx="1042736" cy="175022"/>
          </a:xfrm>
          <a:prstGeom prst="rect">
            <a:avLst/>
          </a:prstGeom>
          <a:noFill/>
          <a:ln/>
        </p:spPr>
        <p:txBody>
          <a:bodyPr wrap="none" lIns="0" tIns="0" rIns="0" bIns="0" rtlCol="0" anchor="t">
            <a:spAutoFit/>
          </a:bodyPr>
          <a:lstStyle/>
          <a:p>
            <a:pPr marL="0" indent="0" algn="l">
              <a:lnSpc>
                <a:spcPts val="1200"/>
              </a:lnSpc>
              <a:buNone/>
            </a:pPr>
            <a:r>
              <a:rPr lang="en-US" sz="885" b="1" dirty="0">
                <a:solidFill>
                  <a:srgbClr val="2C3E50"/>
                </a:solidFill>
              </a:rPr>
              <a:t>Logistics &amp; Fleet</a:t>
            </a:r>
            <a:endParaRPr lang="en-US" sz="885" dirty="0"/>
          </a:p>
        </p:txBody>
      </p:sp>
      <p:sp>
        <p:nvSpPr>
          <p:cNvPr id="18" name="Text 13"/>
          <p:cNvSpPr/>
          <p:nvPr/>
        </p:nvSpPr>
        <p:spPr>
          <a:xfrm>
            <a:off x="6568678" y="1590098"/>
            <a:ext cx="1825228" cy="450056"/>
          </a:xfrm>
          <a:prstGeom prst="rect">
            <a:avLst/>
          </a:prstGeom>
          <a:noFill/>
          <a:ln/>
        </p:spPr>
        <p:txBody>
          <a:bodyPr wrap="square" lIns="0" tIns="0" rIns="0" bIns="0" rtlCol="0" anchor="t">
            <a:spAutoFit/>
          </a:bodyPr>
          <a:lstStyle/>
          <a:p>
            <a:pPr marL="0" indent="0" algn="l">
              <a:lnSpc>
                <a:spcPts val="1200"/>
              </a:lnSpc>
              <a:buNone/>
            </a:pPr>
            <a:r>
              <a:rPr lang="en-US" sz="727" dirty="0">
                <a:solidFill>
                  <a:srgbClr val="7F8C8D"/>
                </a:solidFill>
              </a:rPr>
              <a:t>Automated scheduling of vehicles and drivers based on service location and timing requirements.</a:t>
            </a:r>
            <a:endParaRPr lang="en-US" sz="727" dirty="0"/>
          </a:p>
        </p:txBody>
      </p:sp>
      <p:sp>
        <p:nvSpPr>
          <p:cNvPr id="19" name="Shape 14"/>
          <p:cNvSpPr/>
          <p:nvPr/>
        </p:nvSpPr>
        <p:spPr>
          <a:xfrm>
            <a:off x="4029075" y="2433061"/>
            <a:ext cx="2182416" cy="1553766"/>
          </a:xfrm>
          <a:prstGeom prst="rect">
            <a:avLst/>
          </a:prstGeom>
          <a:solidFill>
            <a:srgbClr val="F7F9F9"/>
          </a:solidFill>
          <a:ln/>
        </p:spPr>
        <p:txBody>
          <a:bodyPr/>
          <a:lstStyle/>
          <a:p>
            <a:endParaRPr lang="en-ZA"/>
          </a:p>
        </p:txBody>
      </p:sp>
      <p:sp>
        <p:nvSpPr>
          <p:cNvPr id="20" name="Shape 15"/>
          <p:cNvSpPr/>
          <p:nvPr/>
        </p:nvSpPr>
        <p:spPr>
          <a:xfrm>
            <a:off x="4029075" y="2433061"/>
            <a:ext cx="2182416" cy="35719"/>
          </a:xfrm>
          <a:prstGeom prst="rect">
            <a:avLst/>
          </a:prstGeom>
          <a:solidFill>
            <a:srgbClr val="B03A2E"/>
          </a:solidFill>
          <a:ln/>
        </p:spPr>
        <p:txBody>
          <a:bodyPr/>
          <a:lstStyle/>
          <a:p>
            <a:endParaRPr lang="en-ZA"/>
          </a:p>
        </p:txBody>
      </p:sp>
      <p:sp>
        <p:nvSpPr>
          <p:cNvPr id="21" name="Shape 16"/>
          <p:cNvSpPr/>
          <p:nvPr/>
        </p:nvSpPr>
        <p:spPr>
          <a:xfrm>
            <a:off x="4207669" y="2611655"/>
            <a:ext cx="357188" cy="357188"/>
          </a:xfrm>
          <a:prstGeom prst="ellipse">
            <a:avLst/>
          </a:prstGeom>
          <a:solidFill>
            <a:srgbClr val="B03A2E"/>
          </a:solidFill>
          <a:ln/>
        </p:spPr>
        <p:txBody>
          <a:bodyPr/>
          <a:lstStyle/>
          <a:p>
            <a:endParaRPr lang="en-ZA"/>
          </a:p>
        </p:txBody>
      </p:sp>
      <p:pic>
        <p:nvPicPr>
          <p:cNvPr id="22" name="Image 3" descr="preencoded.png"/>
          <p:cNvPicPr>
            <a:picLocks noChangeAspect="1"/>
          </p:cNvPicPr>
          <p:nvPr/>
        </p:nvPicPr>
        <p:blipFill>
          <a:blip r:embed="rId6"/>
          <a:stretch>
            <a:fillRect/>
          </a:stretch>
        </p:blipFill>
        <p:spPr>
          <a:xfrm>
            <a:off x="4332684" y="2718811"/>
            <a:ext cx="107156" cy="142875"/>
          </a:xfrm>
          <a:prstGeom prst="rect">
            <a:avLst/>
          </a:prstGeom>
        </p:spPr>
      </p:pic>
      <p:sp>
        <p:nvSpPr>
          <p:cNvPr id="23" name="Text 17"/>
          <p:cNvSpPr/>
          <p:nvPr/>
        </p:nvSpPr>
        <p:spPr>
          <a:xfrm>
            <a:off x="4207669" y="3075998"/>
            <a:ext cx="1473119" cy="175022"/>
          </a:xfrm>
          <a:prstGeom prst="rect">
            <a:avLst/>
          </a:prstGeom>
          <a:noFill/>
          <a:ln/>
        </p:spPr>
        <p:txBody>
          <a:bodyPr wrap="none" lIns="0" tIns="0" rIns="0" bIns="0" rtlCol="0" anchor="t">
            <a:spAutoFit/>
          </a:bodyPr>
          <a:lstStyle/>
          <a:p>
            <a:pPr marL="0" indent="0" algn="l">
              <a:lnSpc>
                <a:spcPts val="1200"/>
              </a:lnSpc>
              <a:buNone/>
            </a:pPr>
            <a:r>
              <a:rPr lang="en-US" sz="885" b="1" dirty="0">
                <a:solidFill>
                  <a:srgbClr val="2C3E50"/>
                </a:solidFill>
              </a:rPr>
              <a:t>Financial Management</a:t>
            </a:r>
            <a:endParaRPr lang="en-US" sz="885" dirty="0"/>
          </a:p>
        </p:txBody>
      </p:sp>
      <p:sp>
        <p:nvSpPr>
          <p:cNvPr id="24" name="Text 18"/>
          <p:cNvSpPr/>
          <p:nvPr/>
        </p:nvSpPr>
        <p:spPr>
          <a:xfrm>
            <a:off x="4207669" y="3322458"/>
            <a:ext cx="1825228" cy="293927"/>
          </a:xfrm>
          <a:prstGeom prst="rect">
            <a:avLst/>
          </a:prstGeom>
          <a:noFill/>
          <a:ln/>
        </p:spPr>
        <p:txBody>
          <a:bodyPr wrap="square" lIns="0" tIns="0" rIns="0" bIns="0" rtlCol="0" anchor="t">
            <a:spAutoFit/>
          </a:bodyPr>
          <a:lstStyle/>
          <a:p>
            <a:pPr marL="0" indent="0" algn="l">
              <a:lnSpc>
                <a:spcPts val="1200"/>
              </a:lnSpc>
              <a:buNone/>
            </a:pPr>
            <a:r>
              <a:rPr lang="en-US" sz="727" dirty="0">
                <a:solidFill>
                  <a:srgbClr val="7F8C8D"/>
                </a:solidFill>
              </a:rPr>
              <a:t>Real-time invoicing, expense tracking and automated reconciliation of service costs.</a:t>
            </a:r>
            <a:endParaRPr lang="en-US" sz="727" dirty="0"/>
          </a:p>
        </p:txBody>
      </p:sp>
      <p:sp>
        <p:nvSpPr>
          <p:cNvPr id="25" name="Shape 19"/>
          <p:cNvSpPr/>
          <p:nvPr/>
        </p:nvSpPr>
        <p:spPr>
          <a:xfrm>
            <a:off x="6390084" y="2433061"/>
            <a:ext cx="2182416" cy="1553766"/>
          </a:xfrm>
          <a:prstGeom prst="rect">
            <a:avLst/>
          </a:prstGeom>
          <a:solidFill>
            <a:srgbClr val="F7F9F9"/>
          </a:solidFill>
          <a:ln/>
        </p:spPr>
        <p:txBody>
          <a:bodyPr/>
          <a:lstStyle/>
          <a:p>
            <a:endParaRPr lang="en-ZA"/>
          </a:p>
        </p:txBody>
      </p:sp>
      <p:sp>
        <p:nvSpPr>
          <p:cNvPr id="26" name="Shape 20"/>
          <p:cNvSpPr/>
          <p:nvPr/>
        </p:nvSpPr>
        <p:spPr>
          <a:xfrm>
            <a:off x="6390084" y="2433061"/>
            <a:ext cx="2182416" cy="35719"/>
          </a:xfrm>
          <a:prstGeom prst="rect">
            <a:avLst/>
          </a:prstGeom>
          <a:solidFill>
            <a:srgbClr val="B03A2E"/>
          </a:solidFill>
          <a:ln/>
        </p:spPr>
        <p:txBody>
          <a:bodyPr/>
          <a:lstStyle/>
          <a:p>
            <a:endParaRPr lang="en-ZA"/>
          </a:p>
        </p:txBody>
      </p:sp>
      <p:sp>
        <p:nvSpPr>
          <p:cNvPr id="27" name="Shape 21"/>
          <p:cNvSpPr/>
          <p:nvPr/>
        </p:nvSpPr>
        <p:spPr>
          <a:xfrm>
            <a:off x="6568678" y="2611655"/>
            <a:ext cx="357188" cy="357188"/>
          </a:xfrm>
          <a:prstGeom prst="ellipse">
            <a:avLst/>
          </a:prstGeom>
          <a:solidFill>
            <a:srgbClr val="B03A2E"/>
          </a:solidFill>
          <a:ln/>
        </p:spPr>
        <p:txBody>
          <a:bodyPr/>
          <a:lstStyle/>
          <a:p>
            <a:endParaRPr lang="en-ZA"/>
          </a:p>
        </p:txBody>
      </p:sp>
      <p:pic>
        <p:nvPicPr>
          <p:cNvPr id="28" name="Image 4" descr="preencoded.png"/>
          <p:cNvPicPr>
            <a:picLocks noChangeAspect="1"/>
          </p:cNvPicPr>
          <p:nvPr/>
        </p:nvPicPr>
        <p:blipFill>
          <a:blip r:embed="rId7"/>
          <a:stretch>
            <a:fillRect/>
          </a:stretch>
        </p:blipFill>
        <p:spPr>
          <a:xfrm>
            <a:off x="6675834" y="2718811"/>
            <a:ext cx="142875" cy="142875"/>
          </a:xfrm>
          <a:prstGeom prst="rect">
            <a:avLst/>
          </a:prstGeom>
        </p:spPr>
      </p:pic>
      <p:sp>
        <p:nvSpPr>
          <p:cNvPr id="29" name="Text 22"/>
          <p:cNvSpPr/>
          <p:nvPr/>
        </p:nvSpPr>
        <p:spPr>
          <a:xfrm>
            <a:off x="6568678" y="3075998"/>
            <a:ext cx="1392752" cy="175022"/>
          </a:xfrm>
          <a:prstGeom prst="rect">
            <a:avLst/>
          </a:prstGeom>
          <a:noFill/>
          <a:ln/>
        </p:spPr>
        <p:txBody>
          <a:bodyPr wrap="none" lIns="0" tIns="0" rIns="0" bIns="0" rtlCol="0" anchor="t">
            <a:spAutoFit/>
          </a:bodyPr>
          <a:lstStyle/>
          <a:p>
            <a:pPr marL="0" indent="0" algn="l">
              <a:lnSpc>
                <a:spcPts val="1200"/>
              </a:lnSpc>
              <a:buNone/>
            </a:pPr>
            <a:r>
              <a:rPr lang="en-US" sz="885" b="1" dirty="0">
                <a:solidFill>
                  <a:srgbClr val="2C3E50"/>
                </a:solidFill>
              </a:rPr>
              <a:t>Reporting &amp; Analytics</a:t>
            </a:r>
            <a:endParaRPr lang="en-US" sz="885" dirty="0"/>
          </a:p>
        </p:txBody>
      </p:sp>
      <p:sp>
        <p:nvSpPr>
          <p:cNvPr id="30" name="Text 23"/>
          <p:cNvSpPr/>
          <p:nvPr/>
        </p:nvSpPr>
        <p:spPr>
          <a:xfrm>
            <a:off x="6568678" y="3322458"/>
            <a:ext cx="1825228" cy="450056"/>
          </a:xfrm>
          <a:prstGeom prst="rect">
            <a:avLst/>
          </a:prstGeom>
          <a:noFill/>
          <a:ln/>
        </p:spPr>
        <p:txBody>
          <a:bodyPr wrap="square" lIns="0" tIns="0" rIns="0" bIns="0" rtlCol="0" anchor="t">
            <a:spAutoFit/>
          </a:bodyPr>
          <a:lstStyle/>
          <a:p>
            <a:pPr marL="0" indent="0" algn="l">
              <a:lnSpc>
                <a:spcPts val="1200"/>
              </a:lnSpc>
              <a:buNone/>
            </a:pPr>
            <a:r>
              <a:rPr lang="en-US" sz="727" dirty="0">
                <a:solidFill>
                  <a:srgbClr val="7F8C8D"/>
                </a:solidFill>
              </a:rPr>
              <a:t>Comprehensive dashboards providing visibility into operational performance and key metrics.</a:t>
            </a:r>
            <a:endParaRPr lang="en-US" sz="727"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428625" y="428625"/>
            <a:ext cx="8286750" cy="817959"/>
          </a:xfrm>
          <a:prstGeom prst="rect">
            <a:avLst/>
          </a:prstGeom>
          <a:noFill/>
          <a:ln/>
        </p:spPr>
        <p:txBody>
          <a:bodyPr wrap="square" lIns="0" tIns="0" rIns="0" bIns="0" rtlCol="0" anchor="t">
            <a:spAutoFit/>
          </a:bodyPr>
          <a:lstStyle/>
          <a:p>
            <a:pPr marL="0" indent="0" algn="l">
              <a:lnSpc>
                <a:spcPts val="2800"/>
              </a:lnSpc>
              <a:buNone/>
            </a:pPr>
            <a:r>
              <a:rPr lang="en-US" sz="2121" b="1" dirty="0">
                <a:solidFill>
                  <a:srgbClr val="B03A2E"/>
                </a:solidFill>
              </a:rPr>
              <a:t>Advanced Technical Improvements Enabling Operational Control</a:t>
            </a:r>
            <a:endParaRPr lang="en-US" sz="2121" dirty="0"/>
          </a:p>
        </p:txBody>
      </p:sp>
      <p:sp>
        <p:nvSpPr>
          <p:cNvPr id="4" name="Text 1"/>
          <p:cNvSpPr/>
          <p:nvPr/>
        </p:nvSpPr>
        <p:spPr>
          <a:xfrm>
            <a:off x="428625" y="1389459"/>
            <a:ext cx="7143750" cy="411435"/>
          </a:xfrm>
          <a:prstGeom prst="rect">
            <a:avLst/>
          </a:prstGeom>
          <a:noFill/>
          <a:ln/>
        </p:spPr>
        <p:txBody>
          <a:bodyPr wrap="square" lIns="0" tIns="0" rIns="0" bIns="0" rtlCol="0" anchor="t">
            <a:spAutoFit/>
          </a:bodyPr>
          <a:lstStyle/>
          <a:p>
            <a:pPr marL="0" indent="0" algn="just">
              <a:lnSpc>
                <a:spcPts val="1600"/>
              </a:lnSpc>
              <a:buNone/>
            </a:pPr>
            <a:r>
              <a:rPr lang="en-US" sz="942" dirty="0">
                <a:solidFill>
                  <a:srgbClr val="34495E"/>
                </a:solidFill>
              </a:rPr>
              <a:t>Since November 2025, TFS Digital System updates expanded operational capabilities and improved reliability, directly addressing staff-reported pain points.</a:t>
            </a:r>
            <a:endParaRPr lang="en-US" sz="942" dirty="0"/>
          </a:p>
        </p:txBody>
      </p:sp>
      <p:sp>
        <p:nvSpPr>
          <p:cNvPr id="5" name="Shape 2"/>
          <p:cNvSpPr/>
          <p:nvPr/>
        </p:nvSpPr>
        <p:spPr>
          <a:xfrm>
            <a:off x="428625" y="1943770"/>
            <a:ext cx="2705081" cy="1173361"/>
          </a:xfrm>
          <a:prstGeom prst="rect">
            <a:avLst/>
          </a:prstGeom>
          <a:solidFill>
            <a:srgbClr val="F7F9F9"/>
          </a:solidFill>
          <a:ln/>
        </p:spPr>
        <p:txBody>
          <a:bodyPr/>
          <a:lstStyle/>
          <a:p>
            <a:endParaRPr lang="en-ZA"/>
          </a:p>
        </p:txBody>
      </p:sp>
      <p:sp>
        <p:nvSpPr>
          <p:cNvPr id="6" name="Shape 3"/>
          <p:cNvSpPr/>
          <p:nvPr/>
        </p:nvSpPr>
        <p:spPr>
          <a:xfrm>
            <a:off x="428625" y="1943770"/>
            <a:ext cx="2705081" cy="28575"/>
          </a:xfrm>
          <a:prstGeom prst="rect">
            <a:avLst/>
          </a:prstGeom>
          <a:solidFill>
            <a:srgbClr val="B03A2E"/>
          </a:solidFill>
          <a:ln/>
        </p:spPr>
        <p:txBody>
          <a:bodyPr/>
          <a:lstStyle/>
          <a:p>
            <a:endParaRPr lang="en-ZA"/>
          </a:p>
        </p:txBody>
      </p:sp>
      <p:sp>
        <p:nvSpPr>
          <p:cNvPr id="7" name="Shape 4"/>
          <p:cNvSpPr/>
          <p:nvPr/>
        </p:nvSpPr>
        <p:spPr>
          <a:xfrm>
            <a:off x="500063" y="2015207"/>
            <a:ext cx="357188" cy="357188"/>
          </a:xfrm>
          <a:prstGeom prst="ellipse">
            <a:avLst/>
          </a:prstGeom>
          <a:solidFill>
            <a:srgbClr val="B03A2E"/>
          </a:solidFill>
          <a:ln/>
        </p:spPr>
        <p:txBody>
          <a:bodyPr/>
          <a:lstStyle/>
          <a:p>
            <a:endParaRPr lang="en-ZA"/>
          </a:p>
        </p:txBody>
      </p:sp>
      <p:pic>
        <p:nvPicPr>
          <p:cNvPr id="8" name="Image 1" descr="preencoded.png"/>
          <p:cNvPicPr>
            <a:picLocks noChangeAspect="1"/>
          </p:cNvPicPr>
          <p:nvPr/>
        </p:nvPicPr>
        <p:blipFill>
          <a:blip r:embed="rId4"/>
          <a:stretch>
            <a:fillRect/>
          </a:stretch>
        </p:blipFill>
        <p:spPr>
          <a:xfrm>
            <a:off x="592931" y="2108076"/>
            <a:ext cx="171450" cy="171450"/>
          </a:xfrm>
          <a:prstGeom prst="rect">
            <a:avLst/>
          </a:prstGeom>
        </p:spPr>
      </p:pic>
      <p:sp>
        <p:nvSpPr>
          <p:cNvPr id="9" name="Text 5"/>
          <p:cNvSpPr/>
          <p:nvPr/>
        </p:nvSpPr>
        <p:spPr>
          <a:xfrm>
            <a:off x="500063" y="2443832"/>
            <a:ext cx="1474208" cy="194667"/>
          </a:xfrm>
          <a:prstGeom prst="rect">
            <a:avLst/>
          </a:prstGeom>
          <a:noFill/>
          <a:ln/>
        </p:spPr>
        <p:txBody>
          <a:bodyPr wrap="none" lIns="0" tIns="0" rIns="0" bIns="0" rtlCol="0" anchor="t">
            <a:spAutoFit/>
          </a:bodyPr>
          <a:lstStyle/>
          <a:p>
            <a:pPr marL="0" indent="0" algn="l">
              <a:lnSpc>
                <a:spcPts val="1400"/>
              </a:lnSpc>
              <a:buNone/>
            </a:pPr>
            <a:r>
              <a:rPr lang="en-US" sz="987" b="1" dirty="0">
                <a:solidFill>
                  <a:srgbClr val="2C3E50"/>
                </a:solidFill>
              </a:rPr>
              <a:t>SendGrid Integration</a:t>
            </a:r>
            <a:endParaRPr lang="en-US" sz="987" dirty="0"/>
          </a:p>
        </p:txBody>
      </p:sp>
      <p:sp>
        <p:nvSpPr>
          <p:cNvPr id="10" name="Text 6"/>
          <p:cNvSpPr/>
          <p:nvPr/>
        </p:nvSpPr>
        <p:spPr>
          <a:xfrm>
            <a:off x="500063" y="2695649"/>
            <a:ext cx="2562206" cy="321469"/>
          </a:xfrm>
          <a:prstGeom prst="rect">
            <a:avLst/>
          </a:prstGeom>
          <a:noFill/>
          <a:ln/>
        </p:spPr>
        <p:txBody>
          <a:bodyPr wrap="square" lIns="0" tIns="0" rIns="0" bIns="0" rtlCol="0" anchor="t">
            <a:spAutoFit/>
          </a:bodyPr>
          <a:lstStyle/>
          <a:p>
            <a:pPr marL="0" indent="0" algn="l">
              <a:lnSpc>
                <a:spcPts val="1300"/>
              </a:lnSpc>
              <a:buNone/>
            </a:pPr>
            <a:r>
              <a:rPr lang="en-US" sz="780" dirty="0">
                <a:solidFill>
                  <a:srgbClr val="7F8C8D"/>
                </a:solidFill>
              </a:rPr>
              <a:t>Replaced SMTP with SendGrid API to ensure reliable delivery for critical emails.</a:t>
            </a:r>
            <a:endParaRPr lang="en-US" sz="780" dirty="0"/>
          </a:p>
        </p:txBody>
      </p:sp>
      <p:sp>
        <p:nvSpPr>
          <p:cNvPr id="11" name="Shape 7"/>
          <p:cNvSpPr/>
          <p:nvPr/>
        </p:nvSpPr>
        <p:spPr>
          <a:xfrm>
            <a:off x="3219431" y="1943770"/>
            <a:ext cx="2705109" cy="1173361"/>
          </a:xfrm>
          <a:prstGeom prst="rect">
            <a:avLst/>
          </a:prstGeom>
          <a:solidFill>
            <a:srgbClr val="F7F9F9"/>
          </a:solidFill>
          <a:ln/>
        </p:spPr>
        <p:txBody>
          <a:bodyPr/>
          <a:lstStyle/>
          <a:p>
            <a:endParaRPr lang="en-ZA"/>
          </a:p>
        </p:txBody>
      </p:sp>
      <p:sp>
        <p:nvSpPr>
          <p:cNvPr id="12" name="Shape 8"/>
          <p:cNvSpPr/>
          <p:nvPr/>
        </p:nvSpPr>
        <p:spPr>
          <a:xfrm>
            <a:off x="3219431" y="1943770"/>
            <a:ext cx="2705109" cy="28575"/>
          </a:xfrm>
          <a:prstGeom prst="rect">
            <a:avLst/>
          </a:prstGeom>
          <a:solidFill>
            <a:srgbClr val="B03A2E"/>
          </a:solidFill>
          <a:ln/>
        </p:spPr>
        <p:txBody>
          <a:bodyPr/>
          <a:lstStyle/>
          <a:p>
            <a:endParaRPr lang="en-ZA"/>
          </a:p>
        </p:txBody>
      </p:sp>
      <p:sp>
        <p:nvSpPr>
          <p:cNvPr id="13" name="Shape 9"/>
          <p:cNvSpPr/>
          <p:nvPr/>
        </p:nvSpPr>
        <p:spPr>
          <a:xfrm>
            <a:off x="3290869" y="2015207"/>
            <a:ext cx="357188" cy="357188"/>
          </a:xfrm>
          <a:prstGeom prst="ellipse">
            <a:avLst/>
          </a:prstGeom>
          <a:solidFill>
            <a:srgbClr val="B03A2E"/>
          </a:solidFill>
          <a:ln/>
        </p:spPr>
        <p:txBody>
          <a:bodyPr/>
          <a:lstStyle/>
          <a:p>
            <a:endParaRPr lang="en-ZA"/>
          </a:p>
        </p:txBody>
      </p:sp>
      <p:pic>
        <p:nvPicPr>
          <p:cNvPr id="14" name="Image 2" descr="preencoded.png"/>
          <p:cNvPicPr>
            <a:picLocks noChangeAspect="1"/>
          </p:cNvPicPr>
          <p:nvPr/>
        </p:nvPicPr>
        <p:blipFill>
          <a:blip r:embed="rId5"/>
          <a:stretch>
            <a:fillRect/>
          </a:stretch>
        </p:blipFill>
        <p:spPr>
          <a:xfrm>
            <a:off x="3373022" y="2108076"/>
            <a:ext cx="192881" cy="171450"/>
          </a:xfrm>
          <a:prstGeom prst="rect">
            <a:avLst/>
          </a:prstGeom>
        </p:spPr>
      </p:pic>
      <p:sp>
        <p:nvSpPr>
          <p:cNvPr id="15" name="Text 10"/>
          <p:cNvSpPr/>
          <p:nvPr/>
        </p:nvSpPr>
        <p:spPr>
          <a:xfrm>
            <a:off x="3290869" y="2443832"/>
            <a:ext cx="1393617" cy="194667"/>
          </a:xfrm>
          <a:prstGeom prst="rect">
            <a:avLst/>
          </a:prstGeom>
          <a:noFill/>
          <a:ln/>
        </p:spPr>
        <p:txBody>
          <a:bodyPr wrap="none" lIns="0" tIns="0" rIns="0" bIns="0" rtlCol="0" anchor="t">
            <a:spAutoFit/>
          </a:bodyPr>
          <a:lstStyle/>
          <a:p>
            <a:pPr marL="0" indent="0" algn="l">
              <a:lnSpc>
                <a:spcPts val="1400"/>
              </a:lnSpc>
              <a:buNone/>
            </a:pPr>
            <a:r>
              <a:rPr lang="en-US" sz="987" b="1" dirty="0">
                <a:solidFill>
                  <a:srgbClr val="2C3E50"/>
                </a:solidFill>
              </a:rPr>
              <a:t>Location Awareness</a:t>
            </a:r>
            <a:endParaRPr lang="en-US" sz="987" dirty="0"/>
          </a:p>
        </p:txBody>
      </p:sp>
      <p:sp>
        <p:nvSpPr>
          <p:cNvPr id="16" name="Text 11"/>
          <p:cNvSpPr/>
          <p:nvPr/>
        </p:nvSpPr>
        <p:spPr>
          <a:xfrm>
            <a:off x="3290869" y="2695649"/>
            <a:ext cx="2562234" cy="321469"/>
          </a:xfrm>
          <a:prstGeom prst="rect">
            <a:avLst/>
          </a:prstGeom>
          <a:noFill/>
          <a:ln/>
        </p:spPr>
        <p:txBody>
          <a:bodyPr wrap="square" lIns="0" tIns="0" rIns="0" bIns="0" rtlCol="0" anchor="t">
            <a:spAutoFit/>
          </a:bodyPr>
          <a:lstStyle/>
          <a:p>
            <a:pPr marL="0" indent="0" algn="l">
              <a:lnSpc>
                <a:spcPts val="1300"/>
              </a:lnSpc>
              <a:buNone/>
            </a:pPr>
            <a:r>
              <a:rPr lang="en-US" sz="780" dirty="0">
                <a:solidFill>
                  <a:srgbClr val="7F8C8D"/>
                </a:solidFill>
              </a:rPr>
              <a:t>Enhanced venue capture to support map-based routing and accurate travel times.</a:t>
            </a:r>
            <a:endParaRPr lang="en-US" sz="780" dirty="0"/>
          </a:p>
        </p:txBody>
      </p:sp>
      <p:sp>
        <p:nvSpPr>
          <p:cNvPr id="17" name="Shape 12"/>
          <p:cNvSpPr/>
          <p:nvPr/>
        </p:nvSpPr>
        <p:spPr>
          <a:xfrm>
            <a:off x="6010266" y="1943770"/>
            <a:ext cx="2705081" cy="1173361"/>
          </a:xfrm>
          <a:prstGeom prst="rect">
            <a:avLst/>
          </a:prstGeom>
          <a:solidFill>
            <a:srgbClr val="F7F9F9"/>
          </a:solidFill>
          <a:ln/>
        </p:spPr>
        <p:txBody>
          <a:bodyPr/>
          <a:lstStyle/>
          <a:p>
            <a:endParaRPr lang="en-ZA"/>
          </a:p>
        </p:txBody>
      </p:sp>
      <p:sp>
        <p:nvSpPr>
          <p:cNvPr id="18" name="Shape 13"/>
          <p:cNvSpPr/>
          <p:nvPr/>
        </p:nvSpPr>
        <p:spPr>
          <a:xfrm>
            <a:off x="6010266" y="1943770"/>
            <a:ext cx="2705081" cy="28575"/>
          </a:xfrm>
          <a:prstGeom prst="rect">
            <a:avLst/>
          </a:prstGeom>
          <a:solidFill>
            <a:srgbClr val="B03A2E"/>
          </a:solidFill>
          <a:ln/>
        </p:spPr>
        <p:txBody>
          <a:bodyPr/>
          <a:lstStyle/>
          <a:p>
            <a:endParaRPr lang="en-ZA"/>
          </a:p>
        </p:txBody>
      </p:sp>
      <p:sp>
        <p:nvSpPr>
          <p:cNvPr id="19" name="Shape 14"/>
          <p:cNvSpPr/>
          <p:nvPr/>
        </p:nvSpPr>
        <p:spPr>
          <a:xfrm>
            <a:off x="6081703" y="2015207"/>
            <a:ext cx="357188" cy="357188"/>
          </a:xfrm>
          <a:prstGeom prst="ellipse">
            <a:avLst/>
          </a:prstGeom>
          <a:solidFill>
            <a:srgbClr val="B03A2E"/>
          </a:solidFill>
          <a:ln/>
        </p:spPr>
        <p:txBody>
          <a:bodyPr/>
          <a:lstStyle/>
          <a:p>
            <a:endParaRPr lang="en-ZA"/>
          </a:p>
        </p:txBody>
      </p:sp>
      <p:pic>
        <p:nvPicPr>
          <p:cNvPr id="20" name="Image 3" descr="preencoded.png"/>
          <p:cNvPicPr>
            <a:picLocks noChangeAspect="1"/>
          </p:cNvPicPr>
          <p:nvPr/>
        </p:nvPicPr>
        <p:blipFill>
          <a:blip r:embed="rId6"/>
          <a:stretch>
            <a:fillRect/>
          </a:stretch>
        </p:blipFill>
        <p:spPr>
          <a:xfrm>
            <a:off x="6174572" y="2108076"/>
            <a:ext cx="171450" cy="171450"/>
          </a:xfrm>
          <a:prstGeom prst="rect">
            <a:avLst/>
          </a:prstGeom>
        </p:spPr>
      </p:pic>
      <p:sp>
        <p:nvSpPr>
          <p:cNvPr id="21" name="Text 15"/>
          <p:cNvSpPr/>
          <p:nvPr/>
        </p:nvSpPr>
        <p:spPr>
          <a:xfrm>
            <a:off x="6081703" y="2443832"/>
            <a:ext cx="1661647" cy="194667"/>
          </a:xfrm>
          <a:prstGeom prst="rect">
            <a:avLst/>
          </a:prstGeom>
          <a:noFill/>
          <a:ln/>
        </p:spPr>
        <p:txBody>
          <a:bodyPr wrap="none" lIns="0" tIns="0" rIns="0" bIns="0" rtlCol="0" anchor="t">
            <a:spAutoFit/>
          </a:bodyPr>
          <a:lstStyle/>
          <a:p>
            <a:pPr marL="0" indent="0" algn="l">
              <a:lnSpc>
                <a:spcPts val="1400"/>
              </a:lnSpc>
              <a:buNone/>
            </a:pPr>
            <a:r>
              <a:rPr lang="en-US" sz="987" b="1" dirty="0">
                <a:solidFill>
                  <a:srgbClr val="2C3E50"/>
                </a:solidFill>
              </a:rPr>
              <a:t>Operational Decoupling</a:t>
            </a:r>
            <a:endParaRPr lang="en-US" sz="987" dirty="0"/>
          </a:p>
        </p:txBody>
      </p:sp>
      <p:sp>
        <p:nvSpPr>
          <p:cNvPr id="22" name="Text 16"/>
          <p:cNvSpPr/>
          <p:nvPr/>
        </p:nvSpPr>
        <p:spPr>
          <a:xfrm>
            <a:off x="6081703" y="2695649"/>
            <a:ext cx="2562206" cy="321469"/>
          </a:xfrm>
          <a:prstGeom prst="rect">
            <a:avLst/>
          </a:prstGeom>
          <a:noFill/>
          <a:ln/>
        </p:spPr>
        <p:txBody>
          <a:bodyPr wrap="square" lIns="0" tIns="0" rIns="0" bIns="0" rtlCol="0" anchor="t">
            <a:spAutoFit/>
          </a:bodyPr>
          <a:lstStyle/>
          <a:p>
            <a:pPr marL="0" indent="0" algn="l">
              <a:lnSpc>
                <a:spcPts val="1300"/>
              </a:lnSpc>
              <a:buNone/>
            </a:pPr>
            <a:r>
              <a:rPr lang="en-US" sz="780" dirty="0">
                <a:solidFill>
                  <a:srgbClr val="7F8C8D"/>
                </a:solidFill>
              </a:rPr>
              <a:t>Moved key logic to Active Cases so operations can manage resources post-intake.</a:t>
            </a:r>
            <a:endParaRPr lang="en-US" sz="780" dirty="0"/>
          </a:p>
        </p:txBody>
      </p:sp>
      <p:sp>
        <p:nvSpPr>
          <p:cNvPr id="23" name="Shape 17"/>
          <p:cNvSpPr/>
          <p:nvPr/>
        </p:nvSpPr>
        <p:spPr>
          <a:xfrm>
            <a:off x="428625" y="3202856"/>
            <a:ext cx="2705081" cy="1173361"/>
          </a:xfrm>
          <a:prstGeom prst="rect">
            <a:avLst/>
          </a:prstGeom>
          <a:solidFill>
            <a:srgbClr val="F7F9F9"/>
          </a:solidFill>
          <a:ln/>
        </p:spPr>
        <p:txBody>
          <a:bodyPr/>
          <a:lstStyle/>
          <a:p>
            <a:endParaRPr lang="en-ZA"/>
          </a:p>
        </p:txBody>
      </p:sp>
      <p:sp>
        <p:nvSpPr>
          <p:cNvPr id="24" name="Shape 18"/>
          <p:cNvSpPr/>
          <p:nvPr/>
        </p:nvSpPr>
        <p:spPr>
          <a:xfrm>
            <a:off x="428625" y="3202856"/>
            <a:ext cx="2705081" cy="28575"/>
          </a:xfrm>
          <a:prstGeom prst="rect">
            <a:avLst/>
          </a:prstGeom>
          <a:solidFill>
            <a:srgbClr val="B03A2E"/>
          </a:solidFill>
          <a:ln/>
        </p:spPr>
        <p:txBody>
          <a:bodyPr/>
          <a:lstStyle/>
          <a:p>
            <a:endParaRPr lang="en-ZA"/>
          </a:p>
        </p:txBody>
      </p:sp>
      <p:sp>
        <p:nvSpPr>
          <p:cNvPr id="25" name="Shape 19"/>
          <p:cNvSpPr/>
          <p:nvPr/>
        </p:nvSpPr>
        <p:spPr>
          <a:xfrm>
            <a:off x="500063" y="3274293"/>
            <a:ext cx="357188" cy="357188"/>
          </a:xfrm>
          <a:prstGeom prst="ellipse">
            <a:avLst/>
          </a:prstGeom>
          <a:solidFill>
            <a:srgbClr val="B03A2E"/>
          </a:solidFill>
          <a:ln/>
        </p:spPr>
        <p:txBody>
          <a:bodyPr/>
          <a:lstStyle/>
          <a:p>
            <a:endParaRPr lang="en-ZA"/>
          </a:p>
        </p:txBody>
      </p:sp>
      <p:pic>
        <p:nvPicPr>
          <p:cNvPr id="26" name="Image 4" descr="preencoded.png"/>
          <p:cNvPicPr>
            <a:picLocks noChangeAspect="1"/>
          </p:cNvPicPr>
          <p:nvPr/>
        </p:nvPicPr>
        <p:blipFill>
          <a:blip r:embed="rId7"/>
          <a:stretch>
            <a:fillRect/>
          </a:stretch>
        </p:blipFill>
        <p:spPr>
          <a:xfrm>
            <a:off x="582216" y="3367162"/>
            <a:ext cx="192881" cy="171450"/>
          </a:xfrm>
          <a:prstGeom prst="rect">
            <a:avLst/>
          </a:prstGeom>
        </p:spPr>
      </p:pic>
      <p:sp>
        <p:nvSpPr>
          <p:cNvPr id="27" name="Text 20"/>
          <p:cNvSpPr/>
          <p:nvPr/>
        </p:nvSpPr>
        <p:spPr>
          <a:xfrm>
            <a:off x="500063" y="3702918"/>
            <a:ext cx="1752814" cy="194667"/>
          </a:xfrm>
          <a:prstGeom prst="rect">
            <a:avLst/>
          </a:prstGeom>
          <a:noFill/>
          <a:ln/>
        </p:spPr>
        <p:txBody>
          <a:bodyPr wrap="none" lIns="0" tIns="0" rIns="0" bIns="0" rtlCol="0" anchor="t">
            <a:spAutoFit/>
          </a:bodyPr>
          <a:lstStyle/>
          <a:p>
            <a:pPr marL="0" indent="0" algn="l">
              <a:lnSpc>
                <a:spcPts val="1400"/>
              </a:lnSpc>
              <a:buNone/>
            </a:pPr>
            <a:r>
              <a:rPr lang="en-US" sz="987" b="1" dirty="0">
                <a:solidFill>
                  <a:srgbClr val="2C3E50"/>
                </a:solidFill>
              </a:rPr>
              <a:t>Tent Supplier Integration</a:t>
            </a:r>
            <a:endParaRPr lang="en-US" sz="987" dirty="0"/>
          </a:p>
        </p:txBody>
      </p:sp>
      <p:sp>
        <p:nvSpPr>
          <p:cNvPr id="28" name="Text 21"/>
          <p:cNvSpPr/>
          <p:nvPr/>
        </p:nvSpPr>
        <p:spPr>
          <a:xfrm>
            <a:off x="500063" y="3954735"/>
            <a:ext cx="2562206" cy="321469"/>
          </a:xfrm>
          <a:prstGeom prst="rect">
            <a:avLst/>
          </a:prstGeom>
          <a:noFill/>
          <a:ln/>
        </p:spPr>
        <p:txBody>
          <a:bodyPr wrap="square" lIns="0" tIns="0" rIns="0" bIns="0" rtlCol="0" anchor="t">
            <a:spAutoFit/>
          </a:bodyPr>
          <a:lstStyle/>
          <a:p>
            <a:pPr marL="0" indent="0" algn="l">
              <a:lnSpc>
                <a:spcPts val="1300"/>
              </a:lnSpc>
              <a:buNone/>
            </a:pPr>
            <a:r>
              <a:rPr lang="en-US" sz="780" dirty="0">
                <a:solidFill>
                  <a:srgbClr val="7F8C8D"/>
                </a:solidFill>
              </a:rPr>
              <a:t>Captures preferred vendors during consultation to streamline equipment orders.</a:t>
            </a:r>
            <a:endParaRPr lang="en-US" sz="780" dirty="0"/>
          </a:p>
        </p:txBody>
      </p:sp>
      <p:sp>
        <p:nvSpPr>
          <p:cNvPr id="29" name="Shape 22"/>
          <p:cNvSpPr/>
          <p:nvPr/>
        </p:nvSpPr>
        <p:spPr>
          <a:xfrm>
            <a:off x="3219431" y="3202856"/>
            <a:ext cx="2705109" cy="1173361"/>
          </a:xfrm>
          <a:prstGeom prst="rect">
            <a:avLst/>
          </a:prstGeom>
          <a:solidFill>
            <a:srgbClr val="F7F9F9"/>
          </a:solidFill>
          <a:ln/>
        </p:spPr>
        <p:txBody>
          <a:bodyPr/>
          <a:lstStyle/>
          <a:p>
            <a:endParaRPr lang="en-ZA"/>
          </a:p>
        </p:txBody>
      </p:sp>
      <p:sp>
        <p:nvSpPr>
          <p:cNvPr id="30" name="Shape 23"/>
          <p:cNvSpPr/>
          <p:nvPr/>
        </p:nvSpPr>
        <p:spPr>
          <a:xfrm>
            <a:off x="3219431" y="3202856"/>
            <a:ext cx="2705109" cy="28575"/>
          </a:xfrm>
          <a:prstGeom prst="rect">
            <a:avLst/>
          </a:prstGeom>
          <a:solidFill>
            <a:srgbClr val="B03A2E"/>
          </a:solidFill>
          <a:ln/>
        </p:spPr>
        <p:txBody>
          <a:bodyPr/>
          <a:lstStyle/>
          <a:p>
            <a:endParaRPr lang="en-ZA"/>
          </a:p>
        </p:txBody>
      </p:sp>
      <p:sp>
        <p:nvSpPr>
          <p:cNvPr id="31" name="Shape 24"/>
          <p:cNvSpPr/>
          <p:nvPr/>
        </p:nvSpPr>
        <p:spPr>
          <a:xfrm>
            <a:off x="3290869" y="3274293"/>
            <a:ext cx="357188" cy="357188"/>
          </a:xfrm>
          <a:prstGeom prst="ellipse">
            <a:avLst/>
          </a:prstGeom>
          <a:solidFill>
            <a:srgbClr val="B03A2E"/>
          </a:solidFill>
          <a:ln/>
        </p:spPr>
        <p:txBody>
          <a:bodyPr/>
          <a:lstStyle/>
          <a:p>
            <a:endParaRPr lang="en-ZA"/>
          </a:p>
        </p:txBody>
      </p:sp>
      <p:pic>
        <p:nvPicPr>
          <p:cNvPr id="32" name="Image 5" descr="preencoded.png"/>
          <p:cNvPicPr>
            <a:picLocks noChangeAspect="1"/>
          </p:cNvPicPr>
          <p:nvPr/>
        </p:nvPicPr>
        <p:blipFill>
          <a:blip r:embed="rId8"/>
          <a:stretch>
            <a:fillRect/>
          </a:stretch>
        </p:blipFill>
        <p:spPr>
          <a:xfrm>
            <a:off x="3405169" y="3367162"/>
            <a:ext cx="128588" cy="171450"/>
          </a:xfrm>
          <a:prstGeom prst="rect">
            <a:avLst/>
          </a:prstGeom>
        </p:spPr>
      </p:pic>
      <p:sp>
        <p:nvSpPr>
          <p:cNvPr id="33" name="Text 25"/>
          <p:cNvSpPr/>
          <p:nvPr/>
        </p:nvSpPr>
        <p:spPr>
          <a:xfrm>
            <a:off x="3290869" y="3702918"/>
            <a:ext cx="999706" cy="194667"/>
          </a:xfrm>
          <a:prstGeom prst="rect">
            <a:avLst/>
          </a:prstGeom>
          <a:noFill/>
          <a:ln/>
        </p:spPr>
        <p:txBody>
          <a:bodyPr wrap="none" lIns="0" tIns="0" rIns="0" bIns="0" rtlCol="0" anchor="t">
            <a:spAutoFit/>
          </a:bodyPr>
          <a:lstStyle/>
          <a:p>
            <a:pPr marL="0" indent="0" algn="l">
              <a:lnSpc>
                <a:spcPts val="1400"/>
              </a:lnSpc>
              <a:buNone/>
            </a:pPr>
            <a:r>
              <a:rPr lang="en-US" sz="987" b="1" dirty="0">
                <a:solidFill>
                  <a:srgbClr val="2C3E50"/>
                </a:solidFill>
              </a:rPr>
              <a:t>Pricing Engine</a:t>
            </a:r>
            <a:endParaRPr lang="en-US" sz="987" dirty="0"/>
          </a:p>
        </p:txBody>
      </p:sp>
      <p:sp>
        <p:nvSpPr>
          <p:cNvPr id="34" name="Text 26"/>
          <p:cNvSpPr/>
          <p:nvPr/>
        </p:nvSpPr>
        <p:spPr>
          <a:xfrm>
            <a:off x="3290869" y="3954735"/>
            <a:ext cx="2562234" cy="321469"/>
          </a:xfrm>
          <a:prstGeom prst="rect">
            <a:avLst/>
          </a:prstGeom>
          <a:noFill/>
          <a:ln/>
        </p:spPr>
        <p:txBody>
          <a:bodyPr wrap="square" lIns="0" tIns="0" rIns="0" bIns="0" rtlCol="0" anchor="t">
            <a:spAutoFit/>
          </a:bodyPr>
          <a:lstStyle/>
          <a:p>
            <a:pPr marL="0" indent="0" algn="l">
              <a:lnSpc>
                <a:spcPts val="1300"/>
              </a:lnSpc>
              <a:buNone/>
            </a:pPr>
            <a:r>
              <a:rPr lang="en-US" sz="780" dirty="0">
                <a:solidFill>
                  <a:srgbClr val="7F8C8D"/>
                </a:solidFill>
              </a:rPr>
              <a:t>Automatically calculates totals including extras and manual modifiers for accurate billing.</a:t>
            </a:r>
            <a:endParaRPr lang="en-US" sz="780" dirty="0"/>
          </a:p>
        </p:txBody>
      </p:sp>
      <p:sp>
        <p:nvSpPr>
          <p:cNvPr id="35" name="Shape 27"/>
          <p:cNvSpPr/>
          <p:nvPr/>
        </p:nvSpPr>
        <p:spPr>
          <a:xfrm>
            <a:off x="6010266" y="3202856"/>
            <a:ext cx="2705081" cy="1173361"/>
          </a:xfrm>
          <a:prstGeom prst="rect">
            <a:avLst/>
          </a:prstGeom>
          <a:solidFill>
            <a:srgbClr val="F7F9F9"/>
          </a:solidFill>
          <a:ln/>
        </p:spPr>
        <p:txBody>
          <a:bodyPr/>
          <a:lstStyle/>
          <a:p>
            <a:endParaRPr lang="en-ZA"/>
          </a:p>
        </p:txBody>
      </p:sp>
      <p:sp>
        <p:nvSpPr>
          <p:cNvPr id="36" name="Shape 28"/>
          <p:cNvSpPr/>
          <p:nvPr/>
        </p:nvSpPr>
        <p:spPr>
          <a:xfrm>
            <a:off x="6010266" y="3202856"/>
            <a:ext cx="2705081" cy="28575"/>
          </a:xfrm>
          <a:prstGeom prst="rect">
            <a:avLst/>
          </a:prstGeom>
          <a:solidFill>
            <a:srgbClr val="B03A2E"/>
          </a:solidFill>
          <a:ln/>
        </p:spPr>
        <p:txBody>
          <a:bodyPr/>
          <a:lstStyle/>
          <a:p>
            <a:endParaRPr lang="en-ZA"/>
          </a:p>
        </p:txBody>
      </p:sp>
      <p:sp>
        <p:nvSpPr>
          <p:cNvPr id="37" name="Shape 29"/>
          <p:cNvSpPr/>
          <p:nvPr/>
        </p:nvSpPr>
        <p:spPr>
          <a:xfrm>
            <a:off x="6081703" y="3245718"/>
            <a:ext cx="357188" cy="357188"/>
          </a:xfrm>
          <a:prstGeom prst="ellipse">
            <a:avLst/>
          </a:prstGeom>
          <a:solidFill>
            <a:srgbClr val="B03A2E"/>
          </a:solidFill>
          <a:ln/>
        </p:spPr>
        <p:txBody>
          <a:bodyPr/>
          <a:lstStyle/>
          <a:p>
            <a:endParaRPr lang="en-ZA"/>
          </a:p>
        </p:txBody>
      </p:sp>
      <p:pic>
        <p:nvPicPr>
          <p:cNvPr id="38" name="Image 6" descr="preencoded.png"/>
          <p:cNvPicPr>
            <a:picLocks noChangeAspect="1"/>
          </p:cNvPicPr>
          <p:nvPr/>
        </p:nvPicPr>
        <p:blipFill>
          <a:blip r:embed="rId9"/>
          <a:stretch>
            <a:fillRect/>
          </a:stretch>
        </p:blipFill>
        <p:spPr>
          <a:xfrm>
            <a:off x="6153141" y="3338587"/>
            <a:ext cx="214313" cy="171450"/>
          </a:xfrm>
          <a:prstGeom prst="rect">
            <a:avLst/>
          </a:prstGeom>
        </p:spPr>
      </p:pic>
      <p:sp>
        <p:nvSpPr>
          <p:cNvPr id="39" name="Text 30"/>
          <p:cNvSpPr/>
          <p:nvPr/>
        </p:nvSpPr>
        <p:spPr>
          <a:xfrm>
            <a:off x="6081703" y="3674343"/>
            <a:ext cx="989409" cy="194667"/>
          </a:xfrm>
          <a:prstGeom prst="rect">
            <a:avLst/>
          </a:prstGeom>
          <a:noFill/>
          <a:ln/>
        </p:spPr>
        <p:txBody>
          <a:bodyPr wrap="none" lIns="0" tIns="0" rIns="0" bIns="0" rtlCol="0" anchor="t">
            <a:spAutoFit/>
          </a:bodyPr>
          <a:lstStyle/>
          <a:p>
            <a:pPr marL="0" indent="0" algn="l">
              <a:lnSpc>
                <a:spcPts val="1400"/>
              </a:lnSpc>
              <a:buNone/>
            </a:pPr>
            <a:r>
              <a:rPr lang="en-US" sz="987" b="1" dirty="0">
                <a:solidFill>
                  <a:srgbClr val="2C3E50"/>
                </a:solidFill>
              </a:rPr>
              <a:t>Real-time GRV</a:t>
            </a:r>
            <a:endParaRPr lang="en-US" sz="987" dirty="0"/>
          </a:p>
        </p:txBody>
      </p:sp>
      <p:sp>
        <p:nvSpPr>
          <p:cNvPr id="40" name="Text 31"/>
          <p:cNvSpPr/>
          <p:nvPr/>
        </p:nvSpPr>
        <p:spPr>
          <a:xfrm>
            <a:off x="6081703" y="3926160"/>
            <a:ext cx="2562206" cy="321469"/>
          </a:xfrm>
          <a:prstGeom prst="rect">
            <a:avLst/>
          </a:prstGeom>
          <a:noFill/>
          <a:ln/>
        </p:spPr>
        <p:txBody>
          <a:bodyPr wrap="square" lIns="0" tIns="0" rIns="0" bIns="0" rtlCol="0" anchor="t">
            <a:spAutoFit/>
          </a:bodyPr>
          <a:lstStyle/>
          <a:p>
            <a:pPr marL="0" indent="0" algn="l">
              <a:lnSpc>
                <a:spcPts val="1300"/>
              </a:lnSpc>
              <a:buNone/>
            </a:pPr>
            <a:r>
              <a:rPr lang="en-US" sz="780" dirty="0">
                <a:solidFill>
                  <a:srgbClr val="7F8C8D"/>
                </a:solidFill>
              </a:rPr>
              <a:t>GRVs update inventory instantly on delivery, reflecting warehouse stock in real time.</a:t>
            </a:r>
            <a:endParaRPr lang="en-US" sz="78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571500" y="428625"/>
            <a:ext cx="3786188" cy="1226939"/>
          </a:xfrm>
          <a:prstGeom prst="rect">
            <a:avLst/>
          </a:prstGeom>
          <a:noFill/>
          <a:ln/>
        </p:spPr>
        <p:txBody>
          <a:bodyPr wrap="square" lIns="0" tIns="0" rIns="0" bIns="0" rtlCol="0" anchor="t">
            <a:spAutoFit/>
          </a:bodyPr>
          <a:lstStyle/>
          <a:p>
            <a:pPr marL="0" indent="0" algn="l">
              <a:lnSpc>
                <a:spcPts val="2800"/>
              </a:lnSpc>
              <a:buNone/>
            </a:pPr>
            <a:r>
              <a:rPr lang="en-US" sz="2121" b="1" dirty="0">
                <a:solidFill>
                  <a:srgbClr val="B03A2E"/>
                </a:solidFill>
              </a:rPr>
              <a:t>Operational Challenge: Communication Discipline</a:t>
            </a:r>
            <a:endParaRPr lang="en-US" sz="2121" dirty="0"/>
          </a:p>
        </p:txBody>
      </p:sp>
      <p:sp>
        <p:nvSpPr>
          <p:cNvPr id="4" name="Text 1"/>
          <p:cNvSpPr/>
          <p:nvPr/>
        </p:nvSpPr>
        <p:spPr>
          <a:xfrm>
            <a:off x="571500" y="1727002"/>
            <a:ext cx="3786188" cy="355402"/>
          </a:xfrm>
          <a:prstGeom prst="rect">
            <a:avLst/>
          </a:prstGeom>
          <a:noFill/>
          <a:ln/>
        </p:spPr>
        <p:txBody>
          <a:bodyPr wrap="square" lIns="0" tIns="0" rIns="0" bIns="127508" rtlCol="0" anchor="t">
            <a:spAutoFit/>
          </a:bodyPr>
          <a:lstStyle/>
          <a:p>
            <a:pPr marL="0" indent="0" algn="l">
              <a:lnSpc>
                <a:spcPts val="1600"/>
              </a:lnSpc>
              <a:buNone/>
            </a:pPr>
            <a:r>
              <a:rPr lang="en-US" sz="1269" dirty="0">
                <a:solidFill>
                  <a:srgbClr val="D4AF37"/>
                </a:solidFill>
              </a:rPr>
              <a:t>The Risk of Informal Channels</a:t>
            </a:r>
            <a:endParaRPr lang="en-US" sz="1269" dirty="0"/>
          </a:p>
        </p:txBody>
      </p:sp>
      <p:sp>
        <p:nvSpPr>
          <p:cNvPr id="5" name="Text 2"/>
          <p:cNvSpPr/>
          <p:nvPr/>
        </p:nvSpPr>
        <p:spPr>
          <a:xfrm>
            <a:off x="571500" y="2296716"/>
            <a:ext cx="3786188" cy="617153"/>
          </a:xfrm>
          <a:prstGeom prst="rect">
            <a:avLst/>
          </a:prstGeom>
          <a:noFill/>
          <a:ln/>
        </p:spPr>
        <p:txBody>
          <a:bodyPr wrap="square" lIns="0" tIns="0" rIns="0" bIns="0" rtlCol="0" anchor="t">
            <a:spAutoFit/>
          </a:bodyPr>
          <a:lstStyle/>
          <a:p>
            <a:pPr marL="0" indent="0" algn="just">
              <a:lnSpc>
                <a:spcPts val="1600"/>
              </a:lnSpc>
              <a:buNone/>
            </a:pPr>
            <a:r>
              <a:rPr lang="en-US" sz="942" dirty="0">
                <a:solidFill>
                  <a:srgbClr val="34495E"/>
                </a:solidFill>
              </a:rPr>
              <a:t>A critical finding is the heavy reliance on informal communication channels, particularly WhatsApp groups, for operational decision-making.</a:t>
            </a:r>
            <a:endParaRPr lang="en-US" sz="942" dirty="0"/>
          </a:p>
        </p:txBody>
      </p:sp>
      <p:sp>
        <p:nvSpPr>
          <p:cNvPr id="6" name="Text 3"/>
          <p:cNvSpPr/>
          <p:nvPr/>
        </p:nvSpPr>
        <p:spPr>
          <a:xfrm>
            <a:off x="571500" y="3056744"/>
            <a:ext cx="3786188" cy="596125"/>
          </a:xfrm>
          <a:prstGeom prst="rect">
            <a:avLst/>
          </a:prstGeom>
          <a:noFill/>
          <a:ln/>
        </p:spPr>
        <p:txBody>
          <a:bodyPr wrap="square" lIns="0" tIns="0" rIns="0" bIns="0" rtlCol="0" anchor="t">
            <a:spAutoFit/>
          </a:bodyPr>
          <a:lstStyle/>
          <a:p>
            <a:pPr marL="0" indent="0" algn="just">
              <a:lnSpc>
                <a:spcPts val="1600"/>
              </a:lnSpc>
              <a:buNone/>
            </a:pPr>
            <a:r>
              <a:rPr lang="en-US" sz="942" dirty="0">
                <a:solidFill>
                  <a:srgbClr val="34495E"/>
                </a:solidFill>
              </a:rPr>
              <a:t>While convenient, this practice bypasses the formal digital system, creating "shadow workflows" where critical information is lost, instructions are misinterpreted and accountability is impossible to enforce.</a:t>
            </a:r>
            <a:endParaRPr lang="en-US" sz="942" dirty="0"/>
          </a:p>
        </p:txBody>
      </p:sp>
      <p:sp>
        <p:nvSpPr>
          <p:cNvPr id="7" name="Shape 4"/>
          <p:cNvSpPr/>
          <p:nvPr/>
        </p:nvSpPr>
        <p:spPr>
          <a:xfrm>
            <a:off x="4786313" y="822703"/>
            <a:ext cx="3786188" cy="816173"/>
          </a:xfrm>
          <a:prstGeom prst="rect">
            <a:avLst/>
          </a:prstGeom>
          <a:solidFill>
            <a:srgbClr val="FEF9E7"/>
          </a:solidFill>
          <a:ln/>
        </p:spPr>
        <p:txBody>
          <a:bodyPr/>
          <a:lstStyle/>
          <a:p>
            <a:endParaRPr lang="en-ZA"/>
          </a:p>
        </p:txBody>
      </p:sp>
      <p:sp>
        <p:nvSpPr>
          <p:cNvPr id="8" name="Shape 5"/>
          <p:cNvSpPr/>
          <p:nvPr/>
        </p:nvSpPr>
        <p:spPr>
          <a:xfrm>
            <a:off x="4786313" y="822703"/>
            <a:ext cx="42863" cy="816173"/>
          </a:xfrm>
          <a:prstGeom prst="rect">
            <a:avLst/>
          </a:prstGeom>
          <a:solidFill>
            <a:srgbClr val="B03A2E"/>
          </a:solidFill>
          <a:ln/>
        </p:spPr>
        <p:txBody>
          <a:bodyPr/>
          <a:lstStyle/>
          <a:p>
            <a:endParaRPr lang="en-ZA"/>
          </a:p>
        </p:txBody>
      </p:sp>
      <p:sp>
        <p:nvSpPr>
          <p:cNvPr id="9" name="Shape 6"/>
          <p:cNvSpPr/>
          <p:nvPr/>
        </p:nvSpPr>
        <p:spPr>
          <a:xfrm>
            <a:off x="4929188" y="1052196"/>
            <a:ext cx="357188" cy="357188"/>
          </a:xfrm>
          <a:prstGeom prst="ellipse">
            <a:avLst/>
          </a:prstGeom>
          <a:solidFill>
            <a:srgbClr val="B03A2E"/>
          </a:solidFill>
          <a:ln/>
        </p:spPr>
        <p:txBody>
          <a:bodyPr/>
          <a:lstStyle/>
          <a:p>
            <a:endParaRPr lang="en-ZA"/>
          </a:p>
        </p:txBody>
      </p:sp>
      <p:pic>
        <p:nvPicPr>
          <p:cNvPr id="10" name="Image 1" descr="preencoded.png"/>
          <p:cNvPicPr>
            <a:picLocks noChangeAspect="1"/>
          </p:cNvPicPr>
          <p:nvPr/>
        </p:nvPicPr>
        <p:blipFill>
          <a:blip r:embed="rId4"/>
          <a:stretch>
            <a:fillRect/>
          </a:stretch>
        </p:blipFill>
        <p:spPr>
          <a:xfrm>
            <a:off x="5036344" y="1159352"/>
            <a:ext cx="142875" cy="142875"/>
          </a:xfrm>
          <a:prstGeom prst="rect">
            <a:avLst/>
          </a:prstGeom>
        </p:spPr>
      </p:pic>
      <p:sp>
        <p:nvSpPr>
          <p:cNvPr id="11" name="Text 7"/>
          <p:cNvSpPr/>
          <p:nvPr/>
        </p:nvSpPr>
        <p:spPr>
          <a:xfrm>
            <a:off x="5429250" y="965578"/>
            <a:ext cx="3000375" cy="194667"/>
          </a:xfrm>
          <a:prstGeom prst="rect">
            <a:avLst/>
          </a:prstGeom>
          <a:noFill/>
          <a:ln/>
        </p:spPr>
        <p:txBody>
          <a:bodyPr wrap="none" lIns="0" tIns="0" rIns="0" bIns="0" rtlCol="0" anchor="t">
            <a:spAutoFit/>
          </a:bodyPr>
          <a:lstStyle/>
          <a:p>
            <a:pPr marL="0" indent="0" algn="l">
              <a:lnSpc>
                <a:spcPts val="1400"/>
              </a:lnSpc>
              <a:buNone/>
            </a:pPr>
            <a:r>
              <a:rPr lang="en-US" sz="987" b="1" dirty="0">
                <a:solidFill>
                  <a:srgbClr val="2C3E50"/>
                </a:solidFill>
              </a:rPr>
              <a:t>No Audit Trail</a:t>
            </a:r>
            <a:endParaRPr lang="en-US" sz="987" dirty="0"/>
          </a:p>
        </p:txBody>
      </p:sp>
      <p:sp>
        <p:nvSpPr>
          <p:cNvPr id="12" name="Text 8"/>
          <p:cNvSpPr/>
          <p:nvPr/>
        </p:nvSpPr>
        <p:spPr>
          <a:xfrm>
            <a:off x="5429250" y="1195964"/>
            <a:ext cx="3000375" cy="300038"/>
          </a:xfrm>
          <a:prstGeom prst="rect">
            <a:avLst/>
          </a:prstGeom>
          <a:noFill/>
          <a:ln/>
        </p:spPr>
        <p:txBody>
          <a:bodyPr wrap="square" lIns="0" tIns="0" rIns="0" bIns="0" rtlCol="0" anchor="t">
            <a:spAutoFit/>
          </a:bodyPr>
          <a:lstStyle/>
          <a:p>
            <a:pPr marL="0" indent="0" algn="just">
              <a:lnSpc>
                <a:spcPts val="1200"/>
              </a:lnSpc>
              <a:buNone/>
            </a:pPr>
            <a:r>
              <a:rPr lang="en-US" sz="780" dirty="0">
                <a:solidFill>
                  <a:srgbClr val="7F8C8D"/>
                </a:solidFill>
              </a:rPr>
              <a:t>Decisions made on chat apps are not recorded in the central system, making post-mortem analysis impossible.</a:t>
            </a:r>
            <a:endParaRPr lang="en-US" sz="780" dirty="0"/>
          </a:p>
        </p:txBody>
      </p:sp>
      <p:sp>
        <p:nvSpPr>
          <p:cNvPr id="13" name="Shape 9"/>
          <p:cNvSpPr/>
          <p:nvPr/>
        </p:nvSpPr>
        <p:spPr>
          <a:xfrm>
            <a:off x="4786313" y="1817470"/>
            <a:ext cx="3786188" cy="816173"/>
          </a:xfrm>
          <a:prstGeom prst="rect">
            <a:avLst/>
          </a:prstGeom>
          <a:solidFill>
            <a:srgbClr val="FEF9E7"/>
          </a:solidFill>
          <a:ln/>
        </p:spPr>
        <p:txBody>
          <a:bodyPr/>
          <a:lstStyle/>
          <a:p>
            <a:endParaRPr lang="en-ZA"/>
          </a:p>
        </p:txBody>
      </p:sp>
      <p:sp>
        <p:nvSpPr>
          <p:cNvPr id="14" name="Shape 10"/>
          <p:cNvSpPr/>
          <p:nvPr/>
        </p:nvSpPr>
        <p:spPr>
          <a:xfrm>
            <a:off x="4786313" y="1817470"/>
            <a:ext cx="42863" cy="816173"/>
          </a:xfrm>
          <a:prstGeom prst="rect">
            <a:avLst/>
          </a:prstGeom>
          <a:solidFill>
            <a:srgbClr val="B03A2E"/>
          </a:solidFill>
          <a:ln/>
        </p:spPr>
        <p:txBody>
          <a:bodyPr/>
          <a:lstStyle/>
          <a:p>
            <a:endParaRPr lang="en-ZA"/>
          </a:p>
        </p:txBody>
      </p:sp>
      <p:sp>
        <p:nvSpPr>
          <p:cNvPr id="15" name="Shape 11"/>
          <p:cNvSpPr/>
          <p:nvPr/>
        </p:nvSpPr>
        <p:spPr>
          <a:xfrm>
            <a:off x="4929188" y="2046963"/>
            <a:ext cx="357188" cy="357188"/>
          </a:xfrm>
          <a:prstGeom prst="ellipse">
            <a:avLst/>
          </a:prstGeom>
          <a:solidFill>
            <a:srgbClr val="B03A2E"/>
          </a:solidFill>
          <a:ln/>
        </p:spPr>
        <p:txBody>
          <a:bodyPr/>
          <a:lstStyle/>
          <a:p>
            <a:endParaRPr lang="en-ZA"/>
          </a:p>
        </p:txBody>
      </p:sp>
      <p:pic>
        <p:nvPicPr>
          <p:cNvPr id="16" name="Image 2" descr="preencoded.png"/>
          <p:cNvPicPr>
            <a:picLocks noChangeAspect="1"/>
          </p:cNvPicPr>
          <p:nvPr/>
        </p:nvPicPr>
        <p:blipFill>
          <a:blip r:embed="rId5"/>
          <a:stretch>
            <a:fillRect/>
          </a:stretch>
        </p:blipFill>
        <p:spPr>
          <a:xfrm>
            <a:off x="5027414" y="2154120"/>
            <a:ext cx="160734" cy="142875"/>
          </a:xfrm>
          <a:prstGeom prst="rect">
            <a:avLst/>
          </a:prstGeom>
        </p:spPr>
      </p:pic>
      <p:sp>
        <p:nvSpPr>
          <p:cNvPr id="17" name="Text 12"/>
          <p:cNvSpPr/>
          <p:nvPr/>
        </p:nvSpPr>
        <p:spPr>
          <a:xfrm>
            <a:off x="5429250" y="1960345"/>
            <a:ext cx="3000375" cy="194667"/>
          </a:xfrm>
          <a:prstGeom prst="rect">
            <a:avLst/>
          </a:prstGeom>
          <a:noFill/>
          <a:ln/>
        </p:spPr>
        <p:txBody>
          <a:bodyPr wrap="none" lIns="0" tIns="0" rIns="0" bIns="0" rtlCol="0" anchor="t">
            <a:spAutoFit/>
          </a:bodyPr>
          <a:lstStyle/>
          <a:p>
            <a:pPr marL="0" indent="0" algn="l">
              <a:lnSpc>
                <a:spcPts val="1400"/>
              </a:lnSpc>
              <a:buNone/>
            </a:pPr>
            <a:r>
              <a:rPr lang="en-US" sz="987" b="1" dirty="0">
                <a:solidFill>
                  <a:srgbClr val="2C3E50"/>
                </a:solidFill>
              </a:rPr>
              <a:t>Fragmented Information</a:t>
            </a:r>
            <a:endParaRPr lang="en-US" sz="987" dirty="0"/>
          </a:p>
        </p:txBody>
      </p:sp>
      <p:sp>
        <p:nvSpPr>
          <p:cNvPr id="18" name="Text 13"/>
          <p:cNvSpPr/>
          <p:nvPr/>
        </p:nvSpPr>
        <p:spPr>
          <a:xfrm>
            <a:off x="5429250" y="2190731"/>
            <a:ext cx="3000375" cy="300038"/>
          </a:xfrm>
          <a:prstGeom prst="rect">
            <a:avLst/>
          </a:prstGeom>
          <a:noFill/>
          <a:ln/>
        </p:spPr>
        <p:txBody>
          <a:bodyPr wrap="square" lIns="0" tIns="0" rIns="0" bIns="0" rtlCol="0" anchor="t">
            <a:spAutoFit/>
          </a:bodyPr>
          <a:lstStyle/>
          <a:p>
            <a:pPr marL="0" indent="0" algn="just">
              <a:lnSpc>
                <a:spcPts val="1200"/>
              </a:lnSpc>
              <a:buNone/>
            </a:pPr>
            <a:r>
              <a:rPr lang="en-US" sz="780" dirty="0">
                <a:solidFill>
                  <a:srgbClr val="7F8C8D"/>
                </a:solidFill>
              </a:rPr>
              <a:t>Critical updates (</a:t>
            </a:r>
            <a:r>
              <a:rPr lang="en-US" sz="780" dirty="0" err="1">
                <a:solidFill>
                  <a:srgbClr val="7F8C8D"/>
                </a:solidFill>
              </a:rPr>
              <a:t>e.g</a:t>
            </a:r>
            <a:r>
              <a:rPr lang="en-US" sz="780" dirty="0">
                <a:solidFill>
                  <a:srgbClr val="7F8C8D"/>
                </a:solidFill>
              </a:rPr>
              <a:t> venue changes) may be seen by some staff but missed by others, leading to service errors.</a:t>
            </a:r>
            <a:endParaRPr lang="en-US" sz="780" dirty="0"/>
          </a:p>
        </p:txBody>
      </p:sp>
      <p:sp>
        <p:nvSpPr>
          <p:cNvPr id="19" name="Shape 14"/>
          <p:cNvSpPr/>
          <p:nvPr/>
        </p:nvSpPr>
        <p:spPr>
          <a:xfrm>
            <a:off x="4786313" y="2812238"/>
            <a:ext cx="3786188" cy="816173"/>
          </a:xfrm>
          <a:prstGeom prst="rect">
            <a:avLst/>
          </a:prstGeom>
          <a:solidFill>
            <a:srgbClr val="FEF9E7"/>
          </a:solidFill>
          <a:ln/>
        </p:spPr>
        <p:txBody>
          <a:bodyPr/>
          <a:lstStyle/>
          <a:p>
            <a:endParaRPr lang="en-ZA"/>
          </a:p>
        </p:txBody>
      </p:sp>
      <p:sp>
        <p:nvSpPr>
          <p:cNvPr id="20" name="Shape 15"/>
          <p:cNvSpPr/>
          <p:nvPr/>
        </p:nvSpPr>
        <p:spPr>
          <a:xfrm>
            <a:off x="4786313" y="2812238"/>
            <a:ext cx="42863" cy="816173"/>
          </a:xfrm>
          <a:prstGeom prst="rect">
            <a:avLst/>
          </a:prstGeom>
          <a:solidFill>
            <a:srgbClr val="B03A2E"/>
          </a:solidFill>
          <a:ln/>
        </p:spPr>
        <p:txBody>
          <a:bodyPr/>
          <a:lstStyle/>
          <a:p>
            <a:endParaRPr lang="en-ZA"/>
          </a:p>
        </p:txBody>
      </p:sp>
      <p:sp>
        <p:nvSpPr>
          <p:cNvPr id="21" name="Shape 16"/>
          <p:cNvSpPr/>
          <p:nvPr/>
        </p:nvSpPr>
        <p:spPr>
          <a:xfrm>
            <a:off x="4929188" y="3041731"/>
            <a:ext cx="357188" cy="357188"/>
          </a:xfrm>
          <a:prstGeom prst="ellipse">
            <a:avLst/>
          </a:prstGeom>
          <a:solidFill>
            <a:srgbClr val="B03A2E"/>
          </a:solidFill>
          <a:ln/>
        </p:spPr>
        <p:txBody>
          <a:bodyPr/>
          <a:lstStyle/>
          <a:p>
            <a:endParaRPr lang="en-ZA"/>
          </a:p>
        </p:txBody>
      </p:sp>
      <p:pic>
        <p:nvPicPr>
          <p:cNvPr id="22" name="Image 3" descr="preencoded.png"/>
          <p:cNvPicPr>
            <a:picLocks noChangeAspect="1"/>
          </p:cNvPicPr>
          <p:nvPr/>
        </p:nvPicPr>
        <p:blipFill>
          <a:blip r:embed="rId6"/>
          <a:stretch>
            <a:fillRect/>
          </a:stretch>
        </p:blipFill>
        <p:spPr>
          <a:xfrm>
            <a:off x="5036344" y="3148887"/>
            <a:ext cx="142875" cy="142875"/>
          </a:xfrm>
          <a:prstGeom prst="rect">
            <a:avLst/>
          </a:prstGeom>
        </p:spPr>
      </p:pic>
      <p:sp>
        <p:nvSpPr>
          <p:cNvPr id="23" name="Text 17"/>
          <p:cNvSpPr/>
          <p:nvPr/>
        </p:nvSpPr>
        <p:spPr>
          <a:xfrm>
            <a:off x="5429250" y="2955113"/>
            <a:ext cx="3000375" cy="194667"/>
          </a:xfrm>
          <a:prstGeom prst="rect">
            <a:avLst/>
          </a:prstGeom>
          <a:noFill/>
          <a:ln/>
        </p:spPr>
        <p:txBody>
          <a:bodyPr wrap="none" lIns="0" tIns="0" rIns="0" bIns="0" rtlCol="0" anchor="t">
            <a:spAutoFit/>
          </a:bodyPr>
          <a:lstStyle/>
          <a:p>
            <a:pPr marL="0" indent="0" algn="l">
              <a:lnSpc>
                <a:spcPts val="1400"/>
              </a:lnSpc>
              <a:buNone/>
            </a:pPr>
            <a:r>
              <a:rPr lang="en-US" sz="987" b="1" dirty="0">
                <a:solidFill>
                  <a:srgbClr val="2C3E50"/>
                </a:solidFill>
              </a:rPr>
              <a:t>High Risk of Error</a:t>
            </a:r>
            <a:endParaRPr lang="en-US" sz="987" dirty="0"/>
          </a:p>
        </p:txBody>
      </p:sp>
      <p:sp>
        <p:nvSpPr>
          <p:cNvPr id="24" name="Text 18"/>
          <p:cNvSpPr/>
          <p:nvPr/>
        </p:nvSpPr>
        <p:spPr>
          <a:xfrm>
            <a:off x="5429250" y="3185499"/>
            <a:ext cx="3000375" cy="300038"/>
          </a:xfrm>
          <a:prstGeom prst="rect">
            <a:avLst/>
          </a:prstGeom>
          <a:noFill/>
          <a:ln/>
        </p:spPr>
        <p:txBody>
          <a:bodyPr wrap="square" lIns="0" tIns="0" rIns="0" bIns="0" rtlCol="0" anchor="t">
            <a:spAutoFit/>
          </a:bodyPr>
          <a:lstStyle/>
          <a:p>
            <a:pPr marL="0" indent="0" algn="just">
              <a:lnSpc>
                <a:spcPts val="1200"/>
              </a:lnSpc>
              <a:buNone/>
            </a:pPr>
            <a:r>
              <a:rPr lang="en-US" sz="780" dirty="0">
                <a:solidFill>
                  <a:srgbClr val="7F8C8D"/>
                </a:solidFill>
              </a:rPr>
              <a:t>Manual transcription of instructions from chats to the system introduces human error.</a:t>
            </a:r>
            <a:endParaRPr lang="en-US" sz="78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571500" y="428625"/>
            <a:ext cx="3407569" cy="1226939"/>
          </a:xfrm>
          <a:prstGeom prst="rect">
            <a:avLst/>
          </a:prstGeom>
          <a:noFill/>
          <a:ln/>
        </p:spPr>
        <p:txBody>
          <a:bodyPr wrap="square" lIns="0" tIns="0" rIns="0" bIns="0" rtlCol="0" anchor="t">
            <a:spAutoFit/>
          </a:bodyPr>
          <a:lstStyle/>
          <a:p>
            <a:pPr marL="0" indent="0" algn="l">
              <a:lnSpc>
                <a:spcPts val="2800"/>
              </a:lnSpc>
              <a:buNone/>
            </a:pPr>
            <a:r>
              <a:rPr lang="en-US" sz="2121" b="1" dirty="0">
                <a:solidFill>
                  <a:srgbClr val="B03A2E"/>
                </a:solidFill>
              </a:rPr>
              <a:t>Operational Challenge: Resource Allocation</a:t>
            </a:r>
            <a:endParaRPr lang="en-US" sz="2121" dirty="0"/>
          </a:p>
        </p:txBody>
      </p:sp>
      <p:sp>
        <p:nvSpPr>
          <p:cNvPr id="4" name="Text 1"/>
          <p:cNvSpPr/>
          <p:nvPr/>
        </p:nvSpPr>
        <p:spPr>
          <a:xfrm>
            <a:off x="571500" y="1727002"/>
            <a:ext cx="3407569" cy="355402"/>
          </a:xfrm>
          <a:prstGeom prst="rect">
            <a:avLst/>
          </a:prstGeom>
          <a:noFill/>
          <a:ln/>
        </p:spPr>
        <p:txBody>
          <a:bodyPr wrap="square" lIns="0" tIns="0" rIns="0" bIns="127508" rtlCol="0" anchor="t">
            <a:spAutoFit/>
          </a:bodyPr>
          <a:lstStyle/>
          <a:p>
            <a:pPr marL="0" indent="0" algn="l">
              <a:lnSpc>
                <a:spcPts val="1600"/>
              </a:lnSpc>
              <a:buNone/>
            </a:pPr>
            <a:r>
              <a:rPr lang="en-US" sz="1269" dirty="0">
                <a:solidFill>
                  <a:srgbClr val="D4AF37"/>
                </a:solidFill>
              </a:rPr>
              <a:t>Optimizing Fleet and Staff Utilization</a:t>
            </a:r>
            <a:endParaRPr lang="en-US" sz="1269" dirty="0"/>
          </a:p>
        </p:txBody>
      </p:sp>
      <p:sp>
        <p:nvSpPr>
          <p:cNvPr id="5" name="Text 2"/>
          <p:cNvSpPr/>
          <p:nvPr/>
        </p:nvSpPr>
        <p:spPr>
          <a:xfrm>
            <a:off x="571500" y="2296716"/>
            <a:ext cx="3407569" cy="822871"/>
          </a:xfrm>
          <a:prstGeom prst="rect">
            <a:avLst/>
          </a:prstGeom>
          <a:noFill/>
          <a:ln/>
        </p:spPr>
        <p:txBody>
          <a:bodyPr wrap="square" lIns="0" tIns="0" rIns="0" bIns="0" rtlCol="0" anchor="t">
            <a:spAutoFit/>
          </a:bodyPr>
          <a:lstStyle/>
          <a:p>
            <a:pPr marL="0" indent="0" algn="just">
              <a:lnSpc>
                <a:spcPts val="1600"/>
              </a:lnSpc>
              <a:buNone/>
            </a:pPr>
            <a:r>
              <a:rPr lang="en-US" sz="942" dirty="0">
                <a:solidFill>
                  <a:srgbClr val="34495E"/>
                </a:solidFill>
              </a:rPr>
              <a:t>Effective resource management is hampered by reactive planning. Vehicles and staff are often assigned without a comprehensive view of the day's total demand, leading to conflicts.</a:t>
            </a:r>
            <a:endParaRPr lang="en-US" sz="942" dirty="0"/>
          </a:p>
        </p:txBody>
      </p:sp>
      <p:sp>
        <p:nvSpPr>
          <p:cNvPr id="6" name="Text 3"/>
          <p:cNvSpPr/>
          <p:nvPr/>
        </p:nvSpPr>
        <p:spPr>
          <a:xfrm>
            <a:off x="571500" y="3262461"/>
            <a:ext cx="3407569" cy="617153"/>
          </a:xfrm>
          <a:prstGeom prst="rect">
            <a:avLst/>
          </a:prstGeom>
          <a:noFill/>
          <a:ln/>
        </p:spPr>
        <p:txBody>
          <a:bodyPr wrap="square" lIns="0" tIns="0" rIns="0" bIns="0" rtlCol="0" anchor="t">
            <a:spAutoFit/>
          </a:bodyPr>
          <a:lstStyle/>
          <a:p>
            <a:pPr marL="0" indent="0" algn="just">
              <a:lnSpc>
                <a:spcPts val="1600"/>
              </a:lnSpc>
              <a:buNone/>
            </a:pPr>
            <a:r>
              <a:rPr lang="en-US" sz="942" dirty="0">
                <a:solidFill>
                  <a:srgbClr val="34495E"/>
                </a:solidFill>
              </a:rPr>
              <a:t>The lack of a formalized "lock-down" period for schedules results in last-minute changes that disrupt operations and increase stress on the team.</a:t>
            </a:r>
            <a:endParaRPr lang="en-US" sz="942" dirty="0"/>
          </a:p>
        </p:txBody>
      </p:sp>
      <p:sp>
        <p:nvSpPr>
          <p:cNvPr id="7" name="Shape 4"/>
          <p:cNvSpPr/>
          <p:nvPr/>
        </p:nvSpPr>
        <p:spPr>
          <a:xfrm>
            <a:off x="571500" y="4093927"/>
            <a:ext cx="3407569" cy="525066"/>
          </a:xfrm>
          <a:prstGeom prst="rect">
            <a:avLst/>
          </a:prstGeom>
          <a:solidFill>
            <a:srgbClr val="F7F9F9"/>
          </a:solidFill>
          <a:ln/>
        </p:spPr>
        <p:txBody>
          <a:bodyPr/>
          <a:lstStyle/>
          <a:p>
            <a:endParaRPr lang="en-ZA"/>
          </a:p>
        </p:txBody>
      </p:sp>
      <p:sp>
        <p:nvSpPr>
          <p:cNvPr id="8" name="Shape 5"/>
          <p:cNvSpPr/>
          <p:nvPr/>
        </p:nvSpPr>
        <p:spPr>
          <a:xfrm>
            <a:off x="571500" y="4093927"/>
            <a:ext cx="35719" cy="525066"/>
          </a:xfrm>
          <a:prstGeom prst="rect">
            <a:avLst/>
          </a:prstGeom>
          <a:solidFill>
            <a:srgbClr val="B03A2E"/>
          </a:solidFill>
          <a:ln/>
        </p:spPr>
        <p:txBody>
          <a:bodyPr/>
          <a:lstStyle/>
          <a:p>
            <a:endParaRPr lang="en-ZA"/>
          </a:p>
        </p:txBody>
      </p:sp>
      <p:pic>
        <p:nvPicPr>
          <p:cNvPr id="9" name="Image 1" descr="preencoded.png"/>
          <p:cNvPicPr>
            <a:picLocks noChangeAspect="1"/>
          </p:cNvPicPr>
          <p:nvPr/>
        </p:nvPicPr>
        <p:blipFill>
          <a:blip r:embed="rId4"/>
          <a:stretch>
            <a:fillRect/>
          </a:stretch>
        </p:blipFill>
        <p:spPr>
          <a:xfrm>
            <a:off x="678656" y="4222514"/>
            <a:ext cx="114300" cy="114300"/>
          </a:xfrm>
          <a:prstGeom prst="rect">
            <a:avLst/>
          </a:prstGeom>
        </p:spPr>
      </p:pic>
      <p:sp>
        <p:nvSpPr>
          <p:cNvPr id="10" name="Text 6"/>
          <p:cNvSpPr/>
          <p:nvPr/>
        </p:nvSpPr>
        <p:spPr>
          <a:xfrm>
            <a:off x="864394" y="4201083"/>
            <a:ext cx="2923915" cy="155377"/>
          </a:xfrm>
          <a:prstGeom prst="rect">
            <a:avLst/>
          </a:prstGeom>
          <a:noFill/>
          <a:ln/>
        </p:spPr>
        <p:txBody>
          <a:bodyPr wrap="none" lIns="0" tIns="0" rIns="0" bIns="0" rtlCol="0" anchor="t">
            <a:spAutoFit/>
          </a:bodyPr>
          <a:lstStyle/>
          <a:p>
            <a:pPr marL="0" indent="0" algn="l">
              <a:lnSpc>
                <a:spcPts val="1100"/>
              </a:lnSpc>
              <a:buNone/>
            </a:pPr>
            <a:r>
              <a:rPr lang="en-US" sz="784" b="1" dirty="0">
                <a:solidFill>
                  <a:srgbClr val="2C3E50"/>
                </a:solidFill>
              </a:rPr>
              <a:t>Impact: Increased overtime costs and risk of service</a:t>
            </a:r>
            <a:endParaRPr lang="en-US" sz="784" dirty="0"/>
          </a:p>
        </p:txBody>
      </p:sp>
      <p:sp>
        <p:nvSpPr>
          <p:cNvPr id="11" name="Text 7"/>
          <p:cNvSpPr/>
          <p:nvPr/>
        </p:nvSpPr>
        <p:spPr>
          <a:xfrm>
            <a:off x="678656" y="4356460"/>
            <a:ext cx="388414" cy="155377"/>
          </a:xfrm>
          <a:prstGeom prst="rect">
            <a:avLst/>
          </a:prstGeom>
          <a:noFill/>
          <a:ln/>
        </p:spPr>
        <p:txBody>
          <a:bodyPr wrap="none" lIns="0" tIns="0" rIns="0" bIns="0" rtlCol="0" anchor="t">
            <a:spAutoFit/>
          </a:bodyPr>
          <a:lstStyle/>
          <a:p>
            <a:pPr marL="0" indent="0" algn="l">
              <a:lnSpc>
                <a:spcPts val="1100"/>
              </a:lnSpc>
              <a:buNone/>
            </a:pPr>
            <a:r>
              <a:rPr lang="en-US" sz="784" b="1" dirty="0">
                <a:solidFill>
                  <a:srgbClr val="2C3E50"/>
                </a:solidFill>
              </a:rPr>
              <a:t>delays.</a:t>
            </a:r>
            <a:endParaRPr lang="en-US" sz="784" dirty="0"/>
          </a:p>
        </p:txBody>
      </p:sp>
      <p:sp>
        <p:nvSpPr>
          <p:cNvPr id="12" name="Shape 8"/>
          <p:cNvSpPr/>
          <p:nvPr/>
        </p:nvSpPr>
        <p:spPr>
          <a:xfrm>
            <a:off x="4407694" y="991474"/>
            <a:ext cx="4164806" cy="2857500"/>
          </a:xfrm>
          <a:prstGeom prst="rect">
            <a:avLst/>
          </a:prstGeom>
          <a:solidFill>
            <a:srgbClr val="FFFFFF"/>
          </a:solidFill>
          <a:ln w="27432">
            <a:solidFill>
              <a:srgbClr val="D4AF37"/>
            </a:solidFill>
            <a:prstDash val="solid"/>
          </a:ln>
        </p:spPr>
        <p:txBody>
          <a:bodyPr/>
          <a:lstStyle/>
          <a:p>
            <a:endParaRPr lang="en-ZA"/>
          </a:p>
        </p:txBody>
      </p:sp>
      <p:pic>
        <p:nvPicPr>
          <p:cNvPr id="13" name="Image 2" descr="preencoded.png"/>
          <p:cNvPicPr>
            <a:picLocks noChangeAspect="1"/>
          </p:cNvPicPr>
          <p:nvPr/>
        </p:nvPicPr>
        <p:blipFill>
          <a:blip r:embed="rId5"/>
          <a:stretch>
            <a:fillRect/>
          </a:stretch>
        </p:blipFill>
        <p:spPr>
          <a:xfrm>
            <a:off x="4443413" y="1027193"/>
            <a:ext cx="4093369" cy="2786063"/>
          </a:xfrm>
          <a:prstGeom prst="rect">
            <a:avLst/>
          </a:prstGeom>
        </p:spPr>
      </p:pic>
      <p:sp>
        <p:nvSpPr>
          <p:cNvPr id="14" name="Text 9"/>
          <p:cNvSpPr/>
          <p:nvPr/>
        </p:nvSpPr>
        <p:spPr>
          <a:xfrm>
            <a:off x="5332893" y="3920412"/>
            <a:ext cx="2314408" cy="135731"/>
          </a:xfrm>
          <a:prstGeom prst="rect">
            <a:avLst/>
          </a:prstGeom>
          <a:noFill/>
          <a:ln/>
        </p:spPr>
        <p:txBody>
          <a:bodyPr wrap="none" lIns="0" tIns="0" rIns="0" bIns="0" rtlCol="0" anchor="t">
            <a:spAutoFit/>
          </a:bodyPr>
          <a:lstStyle/>
          <a:p>
            <a:pPr marL="0" indent="0" algn="ctr">
              <a:lnSpc>
                <a:spcPts val="900"/>
              </a:lnSpc>
              <a:buNone/>
            </a:pPr>
            <a:r>
              <a:rPr lang="en-US" sz="727" i="1" dirty="0">
                <a:solidFill>
                  <a:srgbClr val="7F8C8D"/>
                </a:solidFill>
              </a:rPr>
              <a:t>Figure 2: Diverse fleet requiring precise coordination</a:t>
            </a:r>
            <a:endParaRPr lang="en-US" sz="727"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7034"/>
            <a:ext cx="9144000" cy="5143500"/>
          </a:xfrm>
          <a:prstGeom prst="rect">
            <a:avLst/>
          </a:prstGeom>
        </p:spPr>
      </p:pic>
      <p:sp>
        <p:nvSpPr>
          <p:cNvPr id="3" name="Text 0"/>
          <p:cNvSpPr/>
          <p:nvPr/>
        </p:nvSpPr>
        <p:spPr>
          <a:xfrm>
            <a:off x="571500" y="428625"/>
            <a:ext cx="3786188" cy="817959"/>
          </a:xfrm>
          <a:prstGeom prst="rect">
            <a:avLst/>
          </a:prstGeom>
          <a:noFill/>
          <a:ln/>
        </p:spPr>
        <p:txBody>
          <a:bodyPr wrap="square" lIns="0" tIns="0" rIns="0" bIns="0" rtlCol="0" anchor="t">
            <a:spAutoFit/>
          </a:bodyPr>
          <a:lstStyle/>
          <a:p>
            <a:pPr marL="0" indent="0" algn="l">
              <a:lnSpc>
                <a:spcPts val="2800"/>
              </a:lnSpc>
              <a:buNone/>
            </a:pPr>
            <a:r>
              <a:rPr lang="en-US" sz="2121" b="1" dirty="0">
                <a:solidFill>
                  <a:srgbClr val="B03A2E"/>
                </a:solidFill>
              </a:rPr>
              <a:t>Operational Challenge: Role Clarity</a:t>
            </a:r>
            <a:endParaRPr lang="en-US" sz="2121" dirty="0"/>
          </a:p>
        </p:txBody>
      </p:sp>
      <p:sp>
        <p:nvSpPr>
          <p:cNvPr id="4" name="Text 1"/>
          <p:cNvSpPr/>
          <p:nvPr/>
        </p:nvSpPr>
        <p:spPr>
          <a:xfrm>
            <a:off x="571500" y="1318022"/>
            <a:ext cx="3786188" cy="355402"/>
          </a:xfrm>
          <a:prstGeom prst="rect">
            <a:avLst/>
          </a:prstGeom>
          <a:noFill/>
          <a:ln/>
        </p:spPr>
        <p:txBody>
          <a:bodyPr wrap="square" lIns="0" tIns="0" rIns="0" bIns="127508" rtlCol="0" anchor="t">
            <a:spAutoFit/>
          </a:bodyPr>
          <a:lstStyle/>
          <a:p>
            <a:pPr marL="0" indent="0" algn="l">
              <a:lnSpc>
                <a:spcPts val="1600"/>
              </a:lnSpc>
              <a:buNone/>
            </a:pPr>
            <a:r>
              <a:rPr lang="en-US" sz="1269" dirty="0">
                <a:solidFill>
                  <a:srgbClr val="D4AF37"/>
                </a:solidFill>
              </a:rPr>
              <a:t>Defining Responsibilities for Accountability</a:t>
            </a:r>
            <a:endParaRPr lang="en-US" sz="1269" dirty="0"/>
          </a:p>
        </p:txBody>
      </p:sp>
      <p:sp>
        <p:nvSpPr>
          <p:cNvPr id="5" name="Text 2"/>
          <p:cNvSpPr/>
          <p:nvPr/>
        </p:nvSpPr>
        <p:spPr>
          <a:xfrm>
            <a:off x="571500" y="1887736"/>
            <a:ext cx="3786188" cy="617153"/>
          </a:xfrm>
          <a:prstGeom prst="rect">
            <a:avLst/>
          </a:prstGeom>
          <a:noFill/>
          <a:ln/>
        </p:spPr>
        <p:txBody>
          <a:bodyPr wrap="square" lIns="0" tIns="0" rIns="0" bIns="0" rtlCol="0" anchor="t">
            <a:spAutoFit/>
          </a:bodyPr>
          <a:lstStyle/>
          <a:p>
            <a:pPr marL="0" indent="0" algn="just">
              <a:lnSpc>
                <a:spcPts val="1600"/>
              </a:lnSpc>
              <a:buNone/>
            </a:pPr>
            <a:r>
              <a:rPr lang="en-US" sz="942" dirty="0">
                <a:solidFill>
                  <a:srgbClr val="34495E"/>
                </a:solidFill>
              </a:rPr>
              <a:t>Operational efficiency is hindered by blurred lines of responsibility. When roles are not clearly defined, tasks often fall through the cracks or are duplicated, leading to confusion.</a:t>
            </a:r>
            <a:endParaRPr lang="en-US" sz="942" dirty="0"/>
          </a:p>
        </p:txBody>
      </p:sp>
      <p:sp>
        <p:nvSpPr>
          <p:cNvPr id="6" name="Text 3"/>
          <p:cNvSpPr/>
          <p:nvPr/>
        </p:nvSpPr>
        <p:spPr>
          <a:xfrm>
            <a:off x="571500" y="2647764"/>
            <a:ext cx="3786188" cy="617153"/>
          </a:xfrm>
          <a:prstGeom prst="rect">
            <a:avLst/>
          </a:prstGeom>
          <a:noFill/>
          <a:ln/>
        </p:spPr>
        <p:txBody>
          <a:bodyPr wrap="square" lIns="0" tIns="0" rIns="0" bIns="0" rtlCol="0" anchor="t">
            <a:spAutoFit/>
          </a:bodyPr>
          <a:lstStyle/>
          <a:p>
            <a:pPr marL="0" indent="0" algn="just">
              <a:lnSpc>
                <a:spcPts val="1600"/>
              </a:lnSpc>
              <a:buNone/>
            </a:pPr>
            <a:r>
              <a:rPr lang="en-US" sz="942" dirty="0">
                <a:solidFill>
                  <a:srgbClr val="34495E"/>
                </a:solidFill>
              </a:rPr>
              <a:t>A key area of concern is the overlap between administrative duties and operational execution, where staff members may not be clear on where their authority begins and ends.</a:t>
            </a:r>
            <a:endParaRPr lang="en-US" sz="942" dirty="0"/>
          </a:p>
        </p:txBody>
      </p:sp>
      <p:sp>
        <p:nvSpPr>
          <p:cNvPr id="7" name="Shape 4"/>
          <p:cNvSpPr/>
          <p:nvPr/>
        </p:nvSpPr>
        <p:spPr>
          <a:xfrm>
            <a:off x="4786313" y="493923"/>
            <a:ext cx="3786188" cy="830461"/>
          </a:xfrm>
          <a:prstGeom prst="rect">
            <a:avLst/>
          </a:prstGeom>
          <a:solidFill>
            <a:srgbClr val="FFFFFF"/>
          </a:solidFill>
          <a:ln/>
        </p:spPr>
        <p:txBody>
          <a:bodyPr/>
          <a:lstStyle/>
          <a:p>
            <a:endParaRPr lang="en-ZA"/>
          </a:p>
        </p:txBody>
      </p:sp>
      <p:sp>
        <p:nvSpPr>
          <p:cNvPr id="8" name="Shape 5"/>
          <p:cNvSpPr/>
          <p:nvPr/>
        </p:nvSpPr>
        <p:spPr>
          <a:xfrm>
            <a:off x="4786313" y="493923"/>
            <a:ext cx="3786188" cy="7144"/>
          </a:xfrm>
          <a:prstGeom prst="rect">
            <a:avLst/>
          </a:prstGeom>
          <a:solidFill>
            <a:srgbClr val="E0E0E0"/>
          </a:solidFill>
          <a:ln/>
        </p:spPr>
        <p:txBody>
          <a:bodyPr/>
          <a:lstStyle/>
          <a:p>
            <a:endParaRPr lang="en-ZA"/>
          </a:p>
        </p:txBody>
      </p:sp>
      <p:sp>
        <p:nvSpPr>
          <p:cNvPr id="9" name="Shape 6"/>
          <p:cNvSpPr/>
          <p:nvPr/>
        </p:nvSpPr>
        <p:spPr>
          <a:xfrm>
            <a:off x="8565356" y="493923"/>
            <a:ext cx="7144" cy="830461"/>
          </a:xfrm>
          <a:prstGeom prst="rect">
            <a:avLst/>
          </a:prstGeom>
          <a:solidFill>
            <a:srgbClr val="E0E0E0"/>
          </a:solidFill>
          <a:ln/>
        </p:spPr>
        <p:txBody>
          <a:bodyPr/>
          <a:lstStyle/>
          <a:p>
            <a:endParaRPr lang="en-ZA"/>
          </a:p>
        </p:txBody>
      </p:sp>
      <p:sp>
        <p:nvSpPr>
          <p:cNvPr id="10" name="Shape 7"/>
          <p:cNvSpPr/>
          <p:nvPr/>
        </p:nvSpPr>
        <p:spPr>
          <a:xfrm>
            <a:off x="4786313" y="1317241"/>
            <a:ext cx="3786188" cy="7144"/>
          </a:xfrm>
          <a:prstGeom prst="rect">
            <a:avLst/>
          </a:prstGeom>
          <a:solidFill>
            <a:srgbClr val="E0E0E0"/>
          </a:solidFill>
          <a:ln/>
        </p:spPr>
        <p:txBody>
          <a:bodyPr/>
          <a:lstStyle/>
          <a:p>
            <a:endParaRPr lang="en-ZA"/>
          </a:p>
        </p:txBody>
      </p:sp>
      <p:sp>
        <p:nvSpPr>
          <p:cNvPr id="11" name="Shape 8"/>
          <p:cNvSpPr/>
          <p:nvPr/>
        </p:nvSpPr>
        <p:spPr>
          <a:xfrm>
            <a:off x="4786313" y="493923"/>
            <a:ext cx="42863" cy="830461"/>
          </a:xfrm>
          <a:prstGeom prst="rect">
            <a:avLst/>
          </a:prstGeom>
          <a:solidFill>
            <a:srgbClr val="B03A2E"/>
          </a:solidFill>
          <a:ln/>
        </p:spPr>
        <p:txBody>
          <a:bodyPr/>
          <a:lstStyle/>
          <a:p>
            <a:endParaRPr lang="en-ZA"/>
          </a:p>
        </p:txBody>
      </p:sp>
      <p:sp>
        <p:nvSpPr>
          <p:cNvPr id="12" name="Shape 9"/>
          <p:cNvSpPr/>
          <p:nvPr/>
        </p:nvSpPr>
        <p:spPr>
          <a:xfrm>
            <a:off x="4929188" y="730560"/>
            <a:ext cx="357188" cy="357188"/>
          </a:xfrm>
          <a:prstGeom prst="rect">
            <a:avLst/>
          </a:prstGeom>
          <a:solidFill>
            <a:srgbClr val="B03A2E"/>
          </a:solidFill>
          <a:ln/>
        </p:spPr>
        <p:txBody>
          <a:bodyPr/>
          <a:lstStyle/>
          <a:p>
            <a:endParaRPr lang="en-ZA"/>
          </a:p>
        </p:txBody>
      </p:sp>
      <p:pic>
        <p:nvPicPr>
          <p:cNvPr id="13" name="Image 1" descr="preencoded.png"/>
          <p:cNvPicPr>
            <a:picLocks noChangeAspect="1"/>
          </p:cNvPicPr>
          <p:nvPr/>
        </p:nvPicPr>
        <p:blipFill>
          <a:blip r:embed="rId4"/>
          <a:stretch>
            <a:fillRect/>
          </a:stretch>
        </p:blipFill>
        <p:spPr>
          <a:xfrm>
            <a:off x="5027414" y="837716"/>
            <a:ext cx="160734" cy="142875"/>
          </a:xfrm>
          <a:prstGeom prst="rect">
            <a:avLst/>
          </a:prstGeom>
        </p:spPr>
      </p:pic>
      <p:sp>
        <p:nvSpPr>
          <p:cNvPr id="14" name="Text 10"/>
          <p:cNvSpPr/>
          <p:nvPr/>
        </p:nvSpPr>
        <p:spPr>
          <a:xfrm>
            <a:off x="5429250" y="643942"/>
            <a:ext cx="836768" cy="168059"/>
          </a:xfrm>
          <a:prstGeom prst="rect">
            <a:avLst/>
          </a:prstGeom>
          <a:noFill/>
          <a:ln/>
        </p:spPr>
        <p:txBody>
          <a:bodyPr wrap="none" lIns="0" tIns="0" rIns="0" bIns="0" rtlCol="0" anchor="t">
            <a:spAutoFit/>
          </a:bodyPr>
          <a:lstStyle/>
          <a:p>
            <a:pPr marL="0" indent="0" algn="l">
              <a:lnSpc>
                <a:spcPts val="1400"/>
              </a:lnSpc>
              <a:buNone/>
            </a:pPr>
            <a:r>
              <a:rPr lang="en-US" sz="987" b="1" dirty="0">
                <a:solidFill>
                  <a:srgbClr val="2C3E50"/>
                </a:solidFill>
              </a:rPr>
              <a:t>Office vs. Driver</a:t>
            </a:r>
            <a:endParaRPr lang="en-US" sz="987" dirty="0"/>
          </a:p>
        </p:txBody>
      </p:sp>
      <p:sp>
        <p:nvSpPr>
          <p:cNvPr id="15" name="Text 11"/>
          <p:cNvSpPr/>
          <p:nvPr/>
        </p:nvSpPr>
        <p:spPr>
          <a:xfrm>
            <a:off x="5429250" y="874328"/>
            <a:ext cx="3000375" cy="300038"/>
          </a:xfrm>
          <a:prstGeom prst="rect">
            <a:avLst/>
          </a:prstGeom>
          <a:noFill/>
          <a:ln/>
        </p:spPr>
        <p:txBody>
          <a:bodyPr wrap="square" lIns="0" tIns="0" rIns="0" bIns="0" rtlCol="0" anchor="t">
            <a:spAutoFit/>
          </a:bodyPr>
          <a:lstStyle/>
          <a:p>
            <a:pPr marL="0" indent="0" algn="just">
              <a:lnSpc>
                <a:spcPts val="1200"/>
              </a:lnSpc>
              <a:buNone/>
            </a:pPr>
            <a:r>
              <a:rPr lang="en-US" sz="780" dirty="0">
                <a:solidFill>
                  <a:srgbClr val="7F8C8D"/>
                </a:solidFill>
              </a:rPr>
              <a:t>Unclear distinction on site responsibilities (e.g., who manages the family vs. who manages the vehicle).</a:t>
            </a:r>
            <a:endParaRPr lang="en-US" sz="780" dirty="0"/>
          </a:p>
        </p:txBody>
      </p:sp>
      <p:sp>
        <p:nvSpPr>
          <p:cNvPr id="16" name="Shape 12"/>
          <p:cNvSpPr/>
          <p:nvPr/>
        </p:nvSpPr>
        <p:spPr>
          <a:xfrm>
            <a:off x="4786313" y="1495834"/>
            <a:ext cx="3786188" cy="830461"/>
          </a:xfrm>
          <a:prstGeom prst="rect">
            <a:avLst/>
          </a:prstGeom>
          <a:solidFill>
            <a:srgbClr val="FFFFFF"/>
          </a:solidFill>
          <a:ln/>
        </p:spPr>
        <p:txBody>
          <a:bodyPr/>
          <a:lstStyle/>
          <a:p>
            <a:endParaRPr lang="en-ZA"/>
          </a:p>
        </p:txBody>
      </p:sp>
      <p:sp>
        <p:nvSpPr>
          <p:cNvPr id="17" name="Shape 13"/>
          <p:cNvSpPr/>
          <p:nvPr/>
        </p:nvSpPr>
        <p:spPr>
          <a:xfrm>
            <a:off x="4786313" y="1495834"/>
            <a:ext cx="3786188" cy="7144"/>
          </a:xfrm>
          <a:prstGeom prst="rect">
            <a:avLst/>
          </a:prstGeom>
          <a:solidFill>
            <a:srgbClr val="E0E0E0"/>
          </a:solidFill>
          <a:ln/>
        </p:spPr>
        <p:txBody>
          <a:bodyPr/>
          <a:lstStyle/>
          <a:p>
            <a:endParaRPr lang="en-ZA"/>
          </a:p>
        </p:txBody>
      </p:sp>
      <p:sp>
        <p:nvSpPr>
          <p:cNvPr id="18" name="Shape 14"/>
          <p:cNvSpPr/>
          <p:nvPr/>
        </p:nvSpPr>
        <p:spPr>
          <a:xfrm>
            <a:off x="8565356" y="1495834"/>
            <a:ext cx="7144" cy="830461"/>
          </a:xfrm>
          <a:prstGeom prst="rect">
            <a:avLst/>
          </a:prstGeom>
          <a:solidFill>
            <a:srgbClr val="E0E0E0"/>
          </a:solidFill>
          <a:ln/>
        </p:spPr>
        <p:txBody>
          <a:bodyPr/>
          <a:lstStyle/>
          <a:p>
            <a:endParaRPr lang="en-ZA"/>
          </a:p>
        </p:txBody>
      </p:sp>
      <p:sp>
        <p:nvSpPr>
          <p:cNvPr id="19" name="Shape 15"/>
          <p:cNvSpPr/>
          <p:nvPr/>
        </p:nvSpPr>
        <p:spPr>
          <a:xfrm>
            <a:off x="4786313" y="2319151"/>
            <a:ext cx="3786188" cy="7144"/>
          </a:xfrm>
          <a:prstGeom prst="rect">
            <a:avLst/>
          </a:prstGeom>
          <a:solidFill>
            <a:srgbClr val="E0E0E0"/>
          </a:solidFill>
          <a:ln/>
        </p:spPr>
        <p:txBody>
          <a:bodyPr/>
          <a:lstStyle/>
          <a:p>
            <a:endParaRPr lang="en-ZA"/>
          </a:p>
        </p:txBody>
      </p:sp>
      <p:sp>
        <p:nvSpPr>
          <p:cNvPr id="20" name="Shape 16"/>
          <p:cNvSpPr/>
          <p:nvPr/>
        </p:nvSpPr>
        <p:spPr>
          <a:xfrm>
            <a:off x="4786313" y="1495834"/>
            <a:ext cx="42863" cy="830461"/>
          </a:xfrm>
          <a:prstGeom prst="rect">
            <a:avLst/>
          </a:prstGeom>
          <a:solidFill>
            <a:srgbClr val="B03A2E"/>
          </a:solidFill>
          <a:ln/>
        </p:spPr>
        <p:txBody>
          <a:bodyPr/>
          <a:lstStyle/>
          <a:p>
            <a:endParaRPr lang="en-ZA"/>
          </a:p>
        </p:txBody>
      </p:sp>
      <p:sp>
        <p:nvSpPr>
          <p:cNvPr id="21" name="Shape 17"/>
          <p:cNvSpPr/>
          <p:nvPr/>
        </p:nvSpPr>
        <p:spPr>
          <a:xfrm>
            <a:off x="4929188" y="1732471"/>
            <a:ext cx="357188" cy="357188"/>
          </a:xfrm>
          <a:prstGeom prst="rect">
            <a:avLst/>
          </a:prstGeom>
          <a:solidFill>
            <a:srgbClr val="B03A2E"/>
          </a:solidFill>
          <a:ln/>
        </p:spPr>
        <p:txBody>
          <a:bodyPr/>
          <a:lstStyle/>
          <a:p>
            <a:endParaRPr lang="en-ZA"/>
          </a:p>
        </p:txBody>
      </p:sp>
      <p:pic>
        <p:nvPicPr>
          <p:cNvPr id="22" name="Image 2" descr="preencoded.png"/>
          <p:cNvPicPr>
            <a:picLocks noChangeAspect="1"/>
          </p:cNvPicPr>
          <p:nvPr/>
        </p:nvPicPr>
        <p:blipFill>
          <a:blip r:embed="rId5"/>
          <a:stretch>
            <a:fillRect/>
          </a:stretch>
        </p:blipFill>
        <p:spPr>
          <a:xfrm>
            <a:off x="5018484" y="1839627"/>
            <a:ext cx="178594" cy="142875"/>
          </a:xfrm>
          <a:prstGeom prst="rect">
            <a:avLst/>
          </a:prstGeom>
        </p:spPr>
      </p:pic>
      <p:sp>
        <p:nvSpPr>
          <p:cNvPr id="23" name="Text 18"/>
          <p:cNvSpPr/>
          <p:nvPr/>
        </p:nvSpPr>
        <p:spPr>
          <a:xfrm>
            <a:off x="5429250" y="1645853"/>
            <a:ext cx="3000375" cy="194667"/>
          </a:xfrm>
          <a:prstGeom prst="rect">
            <a:avLst/>
          </a:prstGeom>
          <a:noFill/>
          <a:ln/>
        </p:spPr>
        <p:txBody>
          <a:bodyPr wrap="none" lIns="0" tIns="0" rIns="0" bIns="0" rtlCol="0" anchor="t">
            <a:spAutoFit/>
          </a:bodyPr>
          <a:lstStyle/>
          <a:p>
            <a:pPr marL="0" indent="0" algn="l">
              <a:lnSpc>
                <a:spcPts val="1400"/>
              </a:lnSpc>
              <a:buNone/>
            </a:pPr>
            <a:r>
              <a:rPr lang="en-US" sz="987" b="1" dirty="0">
                <a:solidFill>
                  <a:srgbClr val="2C3E50"/>
                </a:solidFill>
              </a:rPr>
              <a:t>Admin vs. Operations</a:t>
            </a:r>
            <a:endParaRPr lang="en-US" sz="987" dirty="0"/>
          </a:p>
        </p:txBody>
      </p:sp>
      <p:sp>
        <p:nvSpPr>
          <p:cNvPr id="24" name="Text 19"/>
          <p:cNvSpPr/>
          <p:nvPr/>
        </p:nvSpPr>
        <p:spPr>
          <a:xfrm>
            <a:off x="5429250" y="1876239"/>
            <a:ext cx="3000375" cy="300038"/>
          </a:xfrm>
          <a:prstGeom prst="rect">
            <a:avLst/>
          </a:prstGeom>
          <a:noFill/>
          <a:ln/>
        </p:spPr>
        <p:txBody>
          <a:bodyPr wrap="square" lIns="0" tIns="0" rIns="0" bIns="0" rtlCol="0" anchor="t">
            <a:spAutoFit/>
          </a:bodyPr>
          <a:lstStyle/>
          <a:p>
            <a:pPr marL="0" indent="0" algn="just">
              <a:lnSpc>
                <a:spcPts val="1200"/>
              </a:lnSpc>
              <a:buNone/>
            </a:pPr>
            <a:r>
              <a:rPr lang="en-US" sz="780" dirty="0">
                <a:solidFill>
                  <a:srgbClr val="7F8C8D"/>
                </a:solidFill>
              </a:rPr>
              <a:t>Confusion over who is responsible for final verification of service details before dispatch.</a:t>
            </a:r>
            <a:endParaRPr lang="en-US" sz="780" dirty="0"/>
          </a:p>
        </p:txBody>
      </p:sp>
      <p:sp>
        <p:nvSpPr>
          <p:cNvPr id="25" name="Shape 20"/>
          <p:cNvSpPr/>
          <p:nvPr/>
        </p:nvSpPr>
        <p:spPr>
          <a:xfrm>
            <a:off x="4786313" y="2497745"/>
            <a:ext cx="3786188" cy="830461"/>
          </a:xfrm>
          <a:prstGeom prst="rect">
            <a:avLst/>
          </a:prstGeom>
          <a:solidFill>
            <a:srgbClr val="FFFFFF"/>
          </a:solidFill>
          <a:ln/>
        </p:spPr>
        <p:txBody>
          <a:bodyPr/>
          <a:lstStyle/>
          <a:p>
            <a:endParaRPr lang="en-ZA"/>
          </a:p>
        </p:txBody>
      </p:sp>
      <p:sp>
        <p:nvSpPr>
          <p:cNvPr id="26" name="Shape 21"/>
          <p:cNvSpPr/>
          <p:nvPr/>
        </p:nvSpPr>
        <p:spPr>
          <a:xfrm>
            <a:off x="4786313" y="2497745"/>
            <a:ext cx="3786188" cy="7144"/>
          </a:xfrm>
          <a:prstGeom prst="rect">
            <a:avLst/>
          </a:prstGeom>
          <a:solidFill>
            <a:srgbClr val="E0E0E0"/>
          </a:solidFill>
          <a:ln/>
        </p:spPr>
        <p:txBody>
          <a:bodyPr/>
          <a:lstStyle/>
          <a:p>
            <a:endParaRPr lang="en-ZA"/>
          </a:p>
        </p:txBody>
      </p:sp>
      <p:sp>
        <p:nvSpPr>
          <p:cNvPr id="27" name="Shape 22"/>
          <p:cNvSpPr/>
          <p:nvPr/>
        </p:nvSpPr>
        <p:spPr>
          <a:xfrm>
            <a:off x="8565356" y="2497745"/>
            <a:ext cx="7144" cy="830461"/>
          </a:xfrm>
          <a:prstGeom prst="rect">
            <a:avLst/>
          </a:prstGeom>
          <a:solidFill>
            <a:srgbClr val="E0E0E0"/>
          </a:solidFill>
          <a:ln/>
        </p:spPr>
        <p:txBody>
          <a:bodyPr/>
          <a:lstStyle/>
          <a:p>
            <a:endParaRPr lang="en-ZA"/>
          </a:p>
        </p:txBody>
      </p:sp>
      <p:sp>
        <p:nvSpPr>
          <p:cNvPr id="28" name="Shape 23"/>
          <p:cNvSpPr/>
          <p:nvPr/>
        </p:nvSpPr>
        <p:spPr>
          <a:xfrm>
            <a:off x="4786313" y="3321062"/>
            <a:ext cx="3786188" cy="7144"/>
          </a:xfrm>
          <a:prstGeom prst="rect">
            <a:avLst/>
          </a:prstGeom>
          <a:solidFill>
            <a:srgbClr val="E0E0E0"/>
          </a:solidFill>
          <a:ln/>
        </p:spPr>
        <p:txBody>
          <a:bodyPr/>
          <a:lstStyle/>
          <a:p>
            <a:endParaRPr lang="en-ZA"/>
          </a:p>
        </p:txBody>
      </p:sp>
      <p:sp>
        <p:nvSpPr>
          <p:cNvPr id="29" name="Shape 24"/>
          <p:cNvSpPr/>
          <p:nvPr/>
        </p:nvSpPr>
        <p:spPr>
          <a:xfrm>
            <a:off x="4786313" y="2497745"/>
            <a:ext cx="42863" cy="830461"/>
          </a:xfrm>
          <a:prstGeom prst="rect">
            <a:avLst/>
          </a:prstGeom>
          <a:solidFill>
            <a:srgbClr val="B03A2E"/>
          </a:solidFill>
          <a:ln/>
        </p:spPr>
        <p:txBody>
          <a:bodyPr/>
          <a:lstStyle/>
          <a:p>
            <a:endParaRPr lang="en-ZA"/>
          </a:p>
        </p:txBody>
      </p:sp>
      <p:sp>
        <p:nvSpPr>
          <p:cNvPr id="30" name="Shape 25"/>
          <p:cNvSpPr/>
          <p:nvPr/>
        </p:nvSpPr>
        <p:spPr>
          <a:xfrm>
            <a:off x="4929188" y="2734382"/>
            <a:ext cx="357188" cy="357188"/>
          </a:xfrm>
          <a:prstGeom prst="rect">
            <a:avLst/>
          </a:prstGeom>
          <a:solidFill>
            <a:srgbClr val="B03A2E"/>
          </a:solidFill>
          <a:ln/>
        </p:spPr>
        <p:txBody>
          <a:bodyPr/>
          <a:lstStyle/>
          <a:p>
            <a:endParaRPr lang="en-ZA"/>
          </a:p>
        </p:txBody>
      </p:sp>
      <p:pic>
        <p:nvPicPr>
          <p:cNvPr id="31" name="Image 3" descr="preencoded.png"/>
          <p:cNvPicPr>
            <a:picLocks noChangeAspect="1"/>
          </p:cNvPicPr>
          <p:nvPr/>
        </p:nvPicPr>
        <p:blipFill>
          <a:blip r:embed="rId6"/>
          <a:stretch>
            <a:fillRect/>
          </a:stretch>
        </p:blipFill>
        <p:spPr>
          <a:xfrm>
            <a:off x="5018484" y="2841538"/>
            <a:ext cx="178594" cy="142875"/>
          </a:xfrm>
          <a:prstGeom prst="rect">
            <a:avLst/>
          </a:prstGeom>
        </p:spPr>
      </p:pic>
      <p:sp>
        <p:nvSpPr>
          <p:cNvPr id="32" name="Text 26"/>
          <p:cNvSpPr/>
          <p:nvPr/>
        </p:nvSpPr>
        <p:spPr>
          <a:xfrm>
            <a:off x="5429250" y="2647764"/>
            <a:ext cx="3000375" cy="194667"/>
          </a:xfrm>
          <a:prstGeom prst="rect">
            <a:avLst/>
          </a:prstGeom>
          <a:noFill/>
          <a:ln/>
        </p:spPr>
        <p:txBody>
          <a:bodyPr wrap="none" lIns="0" tIns="0" rIns="0" bIns="0" rtlCol="0" anchor="t">
            <a:spAutoFit/>
          </a:bodyPr>
          <a:lstStyle/>
          <a:p>
            <a:pPr marL="0" indent="0" algn="l">
              <a:lnSpc>
                <a:spcPts val="1400"/>
              </a:lnSpc>
              <a:buNone/>
            </a:pPr>
            <a:r>
              <a:rPr lang="en-US" sz="987" b="1" dirty="0">
                <a:solidFill>
                  <a:srgbClr val="2C3E50"/>
                </a:solidFill>
              </a:rPr>
              <a:t>Supervisor Authority</a:t>
            </a:r>
            <a:endParaRPr lang="en-US" sz="987" dirty="0"/>
          </a:p>
        </p:txBody>
      </p:sp>
      <p:sp>
        <p:nvSpPr>
          <p:cNvPr id="33" name="Text 27"/>
          <p:cNvSpPr/>
          <p:nvPr/>
        </p:nvSpPr>
        <p:spPr>
          <a:xfrm>
            <a:off x="5429250" y="2878150"/>
            <a:ext cx="3000375" cy="300038"/>
          </a:xfrm>
          <a:prstGeom prst="rect">
            <a:avLst/>
          </a:prstGeom>
          <a:noFill/>
          <a:ln/>
        </p:spPr>
        <p:txBody>
          <a:bodyPr wrap="square" lIns="0" tIns="0" rIns="0" bIns="0" rtlCol="0" anchor="t">
            <a:spAutoFit/>
          </a:bodyPr>
          <a:lstStyle/>
          <a:p>
            <a:pPr marL="0" indent="0" algn="just">
              <a:lnSpc>
                <a:spcPts val="1200"/>
              </a:lnSpc>
              <a:buNone/>
            </a:pPr>
            <a:r>
              <a:rPr lang="en-US" sz="780" dirty="0">
                <a:solidFill>
                  <a:srgbClr val="7F8C8D"/>
                </a:solidFill>
              </a:rPr>
              <a:t>Inconsistent enforcement of protocols due to lack of clear supervisory mandates.</a:t>
            </a:r>
            <a:endParaRPr lang="en-US" sz="78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age 0" descr="preencoded.png">
            <a:extLst>
              <a:ext uri="{FF2B5EF4-FFF2-40B4-BE49-F238E27FC236}">
                <a16:creationId xmlns:a16="http://schemas.microsoft.com/office/drawing/2014/main" id="{AA011AA9-0111-EE1F-3E74-421912C7F7D0}"/>
              </a:ext>
            </a:extLst>
          </p:cNvPr>
          <p:cNvPicPr>
            <a:picLocks noChangeAspect="1"/>
          </p:cNvPicPr>
          <p:nvPr/>
        </p:nvPicPr>
        <p:blipFill>
          <a:blip r:embed="rId2"/>
          <a:stretch>
            <a:fillRect/>
          </a:stretch>
        </p:blipFill>
        <p:spPr>
          <a:xfrm>
            <a:off x="0" y="0"/>
            <a:ext cx="9144000" cy="5143500"/>
          </a:xfrm>
          <a:prstGeom prst="rect">
            <a:avLst/>
          </a:prstGeom>
        </p:spPr>
      </p:pic>
      <p:sp>
        <p:nvSpPr>
          <p:cNvPr id="30" name="Text 0">
            <a:extLst>
              <a:ext uri="{FF2B5EF4-FFF2-40B4-BE49-F238E27FC236}">
                <a16:creationId xmlns:a16="http://schemas.microsoft.com/office/drawing/2014/main" id="{4AD87A71-834B-F66B-03DD-B764D408B51A}"/>
              </a:ext>
            </a:extLst>
          </p:cNvPr>
          <p:cNvSpPr/>
          <p:nvPr/>
        </p:nvSpPr>
        <p:spPr>
          <a:xfrm>
            <a:off x="428625" y="428625"/>
            <a:ext cx="3964781" cy="369689"/>
          </a:xfrm>
          <a:prstGeom prst="rect">
            <a:avLst/>
          </a:prstGeom>
          <a:noFill/>
          <a:ln/>
        </p:spPr>
        <p:txBody>
          <a:bodyPr wrap="none" lIns="0" tIns="0" rIns="0" bIns="0" rtlCol="0" anchor="t">
            <a:spAutoFit/>
          </a:bodyPr>
          <a:lstStyle/>
          <a:p>
            <a:pPr marL="0" indent="0" algn="l">
              <a:lnSpc>
                <a:spcPts val="2600"/>
              </a:lnSpc>
              <a:buNone/>
            </a:pPr>
            <a:r>
              <a:rPr lang="en-US" sz="1912" b="1" dirty="0">
                <a:solidFill>
                  <a:srgbClr val="B03A2E"/>
                </a:solidFill>
              </a:rPr>
              <a:t>Challenge: Information Silos</a:t>
            </a:r>
            <a:endParaRPr lang="en-US" sz="1912" dirty="0"/>
          </a:p>
        </p:txBody>
      </p:sp>
      <p:sp>
        <p:nvSpPr>
          <p:cNvPr id="31" name="Text 1">
            <a:extLst>
              <a:ext uri="{FF2B5EF4-FFF2-40B4-BE49-F238E27FC236}">
                <a16:creationId xmlns:a16="http://schemas.microsoft.com/office/drawing/2014/main" id="{5440608D-41B3-81A4-5B74-DD9DADC2A867}"/>
              </a:ext>
            </a:extLst>
          </p:cNvPr>
          <p:cNvSpPr/>
          <p:nvPr/>
        </p:nvSpPr>
        <p:spPr>
          <a:xfrm>
            <a:off x="428625" y="869752"/>
            <a:ext cx="3964781" cy="295466"/>
          </a:xfrm>
          <a:prstGeom prst="rect">
            <a:avLst/>
          </a:prstGeom>
          <a:noFill/>
          <a:ln/>
        </p:spPr>
        <p:txBody>
          <a:bodyPr wrap="square" lIns="0" tIns="0" rIns="0" bIns="102108" rtlCol="0" anchor="t">
            <a:spAutoFit/>
          </a:bodyPr>
          <a:lstStyle/>
          <a:p>
            <a:pPr marL="0" indent="0" algn="l">
              <a:lnSpc>
                <a:spcPts val="1500"/>
              </a:lnSpc>
              <a:buNone/>
            </a:pPr>
            <a:r>
              <a:rPr lang="en-US" sz="1270" dirty="0">
                <a:solidFill>
                  <a:srgbClr val="D4AF37"/>
                </a:solidFill>
              </a:rPr>
              <a:t>Sales &amp; Operations Communication Gap</a:t>
            </a:r>
            <a:endParaRPr lang="en-US" sz="1270" dirty="0"/>
          </a:p>
        </p:txBody>
      </p:sp>
      <p:sp>
        <p:nvSpPr>
          <p:cNvPr id="32" name="Text 2">
            <a:extLst>
              <a:ext uri="{FF2B5EF4-FFF2-40B4-BE49-F238E27FC236}">
                <a16:creationId xmlns:a16="http://schemas.microsoft.com/office/drawing/2014/main" id="{9A1AE0B6-4392-CDFC-726C-37686CBF4103}"/>
              </a:ext>
            </a:extLst>
          </p:cNvPr>
          <p:cNvSpPr/>
          <p:nvPr/>
        </p:nvSpPr>
        <p:spPr>
          <a:xfrm>
            <a:off x="428625" y="1362670"/>
            <a:ext cx="3964781" cy="525528"/>
          </a:xfrm>
          <a:prstGeom prst="rect">
            <a:avLst/>
          </a:prstGeom>
          <a:noFill/>
          <a:ln/>
        </p:spPr>
        <p:txBody>
          <a:bodyPr wrap="square" lIns="0" tIns="0" rIns="0" bIns="0" rtlCol="0" anchor="t">
            <a:spAutoFit/>
          </a:bodyPr>
          <a:lstStyle/>
          <a:p>
            <a:pPr marL="0" indent="0" algn="just">
              <a:lnSpc>
                <a:spcPts val="1400"/>
              </a:lnSpc>
              <a:buNone/>
            </a:pPr>
            <a:r>
              <a:rPr lang="en-US" sz="940" dirty="0">
                <a:solidFill>
                  <a:srgbClr val="34495E"/>
                </a:solidFill>
              </a:rPr>
              <a:t>The Sales Personnel meets with families and takes their requests, but critical information is not being properly documented or communicated to Admin and the Driver/Undertaker team.</a:t>
            </a:r>
            <a:endParaRPr lang="en-US" sz="940" dirty="0"/>
          </a:p>
        </p:txBody>
      </p:sp>
      <p:sp>
        <p:nvSpPr>
          <p:cNvPr id="33" name="Shape 3">
            <a:extLst>
              <a:ext uri="{FF2B5EF4-FFF2-40B4-BE49-F238E27FC236}">
                <a16:creationId xmlns:a16="http://schemas.microsoft.com/office/drawing/2014/main" id="{2EB43D29-9D57-CB15-4F6C-FDEB043E6D96}"/>
              </a:ext>
            </a:extLst>
          </p:cNvPr>
          <p:cNvSpPr/>
          <p:nvPr/>
        </p:nvSpPr>
        <p:spPr>
          <a:xfrm>
            <a:off x="428625" y="2018416"/>
            <a:ext cx="3964781" cy="996553"/>
          </a:xfrm>
          <a:prstGeom prst="rect">
            <a:avLst/>
          </a:prstGeom>
          <a:solidFill>
            <a:srgbClr val="FFE8E8"/>
          </a:solidFill>
          <a:ln/>
        </p:spPr>
        <p:txBody>
          <a:bodyPr/>
          <a:lstStyle/>
          <a:p>
            <a:endParaRPr lang="en-ZA"/>
          </a:p>
        </p:txBody>
      </p:sp>
      <p:sp>
        <p:nvSpPr>
          <p:cNvPr id="34" name="Text 5">
            <a:extLst>
              <a:ext uri="{FF2B5EF4-FFF2-40B4-BE49-F238E27FC236}">
                <a16:creationId xmlns:a16="http://schemas.microsoft.com/office/drawing/2014/main" id="{7A3ECC37-9340-E606-73E1-9196FCE619A0}"/>
              </a:ext>
            </a:extLst>
          </p:cNvPr>
          <p:cNvSpPr/>
          <p:nvPr/>
        </p:nvSpPr>
        <p:spPr>
          <a:xfrm>
            <a:off x="535781" y="2125573"/>
            <a:ext cx="1207062" cy="128690"/>
          </a:xfrm>
          <a:prstGeom prst="rect">
            <a:avLst/>
          </a:prstGeom>
          <a:noFill/>
          <a:ln/>
        </p:spPr>
        <p:txBody>
          <a:bodyPr wrap="none" lIns="0" tIns="0" rIns="0" bIns="0" rtlCol="0" anchor="t">
            <a:spAutoFit/>
          </a:bodyPr>
          <a:lstStyle/>
          <a:p>
            <a:pPr marL="0" indent="0" algn="l">
              <a:lnSpc>
                <a:spcPts val="1000"/>
              </a:lnSpc>
              <a:buNone/>
            </a:pPr>
            <a:r>
              <a:rPr lang="en-US" sz="990" b="1" dirty="0">
                <a:solidFill>
                  <a:srgbClr val="B03A2E"/>
                </a:solidFill>
              </a:rPr>
              <a:t>❌ What Goes Wrong:</a:t>
            </a:r>
            <a:endParaRPr lang="en-US" sz="990" dirty="0"/>
          </a:p>
        </p:txBody>
      </p:sp>
      <p:sp>
        <p:nvSpPr>
          <p:cNvPr id="35" name="Text 6">
            <a:extLst>
              <a:ext uri="{FF2B5EF4-FFF2-40B4-BE49-F238E27FC236}">
                <a16:creationId xmlns:a16="http://schemas.microsoft.com/office/drawing/2014/main" id="{A022F1E6-F628-0F1C-4461-6690DB137754}"/>
              </a:ext>
            </a:extLst>
          </p:cNvPr>
          <p:cNvSpPr/>
          <p:nvPr/>
        </p:nvSpPr>
        <p:spPr>
          <a:xfrm>
            <a:off x="535781" y="2329169"/>
            <a:ext cx="3750469" cy="466666"/>
          </a:xfrm>
          <a:prstGeom prst="rect">
            <a:avLst/>
          </a:prstGeom>
          <a:noFill/>
          <a:ln/>
        </p:spPr>
        <p:txBody>
          <a:bodyPr wrap="square" lIns="0" tIns="0" rIns="0" bIns="0" rtlCol="0" anchor="t">
            <a:spAutoFit/>
          </a:bodyPr>
          <a:lstStyle/>
          <a:p>
            <a:pPr marL="0" indent="0" algn="l">
              <a:lnSpc>
                <a:spcPts val="900"/>
              </a:lnSpc>
              <a:buNone/>
            </a:pPr>
            <a:r>
              <a:rPr lang="en-US" sz="1000" dirty="0">
                <a:solidFill>
                  <a:srgbClr val="7F8C8D"/>
                </a:solidFill>
              </a:rPr>
              <a:t>• Family requests special flowers → Driver shows up without them
• Family needs 4 helpers → Only 2 helpers assigned
• Family wants specific timing → Service runs late
• Family is disappointed → Reputation damaged</a:t>
            </a:r>
            <a:endParaRPr lang="en-US" sz="1000" dirty="0"/>
          </a:p>
        </p:txBody>
      </p:sp>
      <p:sp>
        <p:nvSpPr>
          <p:cNvPr id="36" name="Text 7">
            <a:extLst>
              <a:ext uri="{FF2B5EF4-FFF2-40B4-BE49-F238E27FC236}">
                <a16:creationId xmlns:a16="http://schemas.microsoft.com/office/drawing/2014/main" id="{282000DE-290B-1B7E-9E66-FE5593C6B5A2}"/>
              </a:ext>
            </a:extLst>
          </p:cNvPr>
          <p:cNvSpPr/>
          <p:nvPr/>
        </p:nvSpPr>
        <p:spPr>
          <a:xfrm>
            <a:off x="428625" y="3265001"/>
            <a:ext cx="3964781" cy="344646"/>
          </a:xfrm>
          <a:prstGeom prst="rect">
            <a:avLst/>
          </a:prstGeom>
          <a:noFill/>
          <a:ln/>
        </p:spPr>
        <p:txBody>
          <a:bodyPr wrap="square" lIns="0" tIns="0" rIns="0" bIns="0" rtlCol="0" anchor="t">
            <a:spAutoFit/>
          </a:bodyPr>
          <a:lstStyle/>
          <a:p>
            <a:pPr marL="0" indent="0" algn="just">
              <a:lnSpc>
                <a:spcPts val="1400"/>
              </a:lnSpc>
              <a:buNone/>
            </a:pPr>
            <a:r>
              <a:rPr lang="en-US" sz="800" b="1" dirty="0">
                <a:solidFill>
                  <a:srgbClr val="34495E"/>
                </a:solidFill>
              </a:rPr>
              <a:t>Root Cause: I</a:t>
            </a:r>
            <a:r>
              <a:rPr lang="en-GB" sz="900" dirty="0">
                <a:solidFill>
                  <a:srgbClr val="34495E"/>
                </a:solidFill>
              </a:rPr>
              <a:t>ncomplete capture and communication of family requests during the sales to operations handover.</a:t>
            </a:r>
            <a:endParaRPr lang="en-US" sz="784" dirty="0"/>
          </a:p>
        </p:txBody>
      </p:sp>
      <p:sp>
        <p:nvSpPr>
          <p:cNvPr id="37" name="Shape 8">
            <a:extLst>
              <a:ext uri="{FF2B5EF4-FFF2-40B4-BE49-F238E27FC236}">
                <a16:creationId xmlns:a16="http://schemas.microsoft.com/office/drawing/2014/main" id="{D2E4CD04-E9CF-4AD8-5C04-5EC506C1472F}"/>
              </a:ext>
            </a:extLst>
          </p:cNvPr>
          <p:cNvSpPr/>
          <p:nvPr/>
        </p:nvSpPr>
        <p:spPr>
          <a:xfrm>
            <a:off x="4750594" y="715212"/>
            <a:ext cx="357188" cy="357188"/>
          </a:xfrm>
          <a:prstGeom prst="ellipse">
            <a:avLst/>
          </a:prstGeom>
          <a:solidFill>
            <a:srgbClr val="B03A2E"/>
          </a:solidFill>
          <a:ln/>
        </p:spPr>
        <p:txBody>
          <a:bodyPr anchor="ctr"/>
          <a:lstStyle/>
          <a:p>
            <a:pPr algn="ctr"/>
            <a:r>
              <a:rPr lang="en-ZA" dirty="0">
                <a:solidFill>
                  <a:schemeClr val="bg1"/>
                </a:solidFill>
              </a:rPr>
              <a:t>1</a:t>
            </a:r>
          </a:p>
        </p:txBody>
      </p:sp>
      <p:sp>
        <p:nvSpPr>
          <p:cNvPr id="38" name="Text 10">
            <a:extLst>
              <a:ext uri="{FF2B5EF4-FFF2-40B4-BE49-F238E27FC236}">
                <a16:creationId xmlns:a16="http://schemas.microsoft.com/office/drawing/2014/main" id="{7B293693-5C43-89E9-F54A-DFC3BD1F3BC1}"/>
              </a:ext>
            </a:extLst>
          </p:cNvPr>
          <p:cNvSpPr/>
          <p:nvPr/>
        </p:nvSpPr>
        <p:spPr>
          <a:xfrm>
            <a:off x="5214938" y="672350"/>
            <a:ext cx="1561325" cy="129716"/>
          </a:xfrm>
          <a:prstGeom prst="rect">
            <a:avLst/>
          </a:prstGeom>
          <a:noFill/>
          <a:ln/>
        </p:spPr>
        <p:txBody>
          <a:bodyPr wrap="none" lIns="0" tIns="0" rIns="0" bIns="0" rtlCol="0" anchor="t">
            <a:spAutoFit/>
          </a:bodyPr>
          <a:lstStyle/>
          <a:p>
            <a:pPr marL="0" indent="0" algn="l">
              <a:lnSpc>
                <a:spcPts val="1000"/>
              </a:lnSpc>
              <a:buNone/>
            </a:pPr>
            <a:r>
              <a:rPr lang="en-US" sz="990" b="1" dirty="0">
                <a:solidFill>
                  <a:srgbClr val="2C3E50"/>
                </a:solidFill>
              </a:rPr>
              <a:t>Sales Personnel Meets Family</a:t>
            </a:r>
            <a:endParaRPr lang="en-US" sz="990" dirty="0"/>
          </a:p>
        </p:txBody>
      </p:sp>
      <p:sp>
        <p:nvSpPr>
          <p:cNvPr id="39" name="Text 12">
            <a:extLst>
              <a:ext uri="{FF2B5EF4-FFF2-40B4-BE49-F238E27FC236}">
                <a16:creationId xmlns:a16="http://schemas.microsoft.com/office/drawing/2014/main" id="{0B52420B-E390-C1AE-E3C6-88E8A20C42AA}"/>
              </a:ext>
            </a:extLst>
          </p:cNvPr>
          <p:cNvSpPr/>
          <p:nvPr/>
        </p:nvSpPr>
        <p:spPr>
          <a:xfrm>
            <a:off x="5214938" y="988461"/>
            <a:ext cx="1208664" cy="110479"/>
          </a:xfrm>
          <a:prstGeom prst="rect">
            <a:avLst/>
          </a:prstGeom>
          <a:noFill/>
          <a:ln/>
        </p:spPr>
        <p:txBody>
          <a:bodyPr wrap="none" lIns="0" tIns="0" rIns="0" bIns="0" rtlCol="0" anchor="t">
            <a:spAutoFit/>
          </a:bodyPr>
          <a:lstStyle/>
          <a:p>
            <a:pPr marL="0" indent="0" algn="l">
              <a:lnSpc>
                <a:spcPts val="900"/>
              </a:lnSpc>
              <a:buNone/>
            </a:pPr>
            <a:r>
              <a:rPr lang="en-US" sz="730" b="1" dirty="0">
                <a:solidFill>
                  <a:srgbClr val="B03A2E"/>
                </a:solidFill>
              </a:rPr>
              <a:t>⚠️ Doesn't document properly</a:t>
            </a:r>
            <a:endParaRPr lang="en-US" sz="730" dirty="0"/>
          </a:p>
        </p:txBody>
      </p:sp>
      <p:sp>
        <p:nvSpPr>
          <p:cNvPr id="40" name="Shape 14">
            <a:extLst>
              <a:ext uri="{FF2B5EF4-FFF2-40B4-BE49-F238E27FC236}">
                <a16:creationId xmlns:a16="http://schemas.microsoft.com/office/drawing/2014/main" id="{715D6F66-533B-E94D-CD5F-FF653A730847}"/>
              </a:ext>
            </a:extLst>
          </p:cNvPr>
          <p:cNvSpPr/>
          <p:nvPr/>
        </p:nvSpPr>
        <p:spPr>
          <a:xfrm>
            <a:off x="4750594" y="1494187"/>
            <a:ext cx="357188" cy="357188"/>
          </a:xfrm>
          <a:prstGeom prst="ellipse">
            <a:avLst/>
          </a:prstGeom>
          <a:solidFill>
            <a:srgbClr val="B03A2E"/>
          </a:solidFill>
          <a:ln/>
        </p:spPr>
        <p:txBody>
          <a:bodyPr anchor="ctr"/>
          <a:lstStyle/>
          <a:p>
            <a:pPr algn="ctr"/>
            <a:r>
              <a:rPr lang="en-ZA" dirty="0">
                <a:solidFill>
                  <a:schemeClr val="bg1"/>
                </a:solidFill>
              </a:rPr>
              <a:t>2</a:t>
            </a:r>
          </a:p>
        </p:txBody>
      </p:sp>
      <p:sp>
        <p:nvSpPr>
          <p:cNvPr id="41" name="Text 16">
            <a:extLst>
              <a:ext uri="{FF2B5EF4-FFF2-40B4-BE49-F238E27FC236}">
                <a16:creationId xmlns:a16="http://schemas.microsoft.com/office/drawing/2014/main" id="{CB0733D1-5FE7-A81C-D220-44CBCED8D647}"/>
              </a:ext>
            </a:extLst>
          </p:cNvPr>
          <p:cNvSpPr/>
          <p:nvPr/>
        </p:nvSpPr>
        <p:spPr>
          <a:xfrm>
            <a:off x="5214938" y="1465306"/>
            <a:ext cx="1107676" cy="129716"/>
          </a:xfrm>
          <a:prstGeom prst="rect">
            <a:avLst/>
          </a:prstGeom>
          <a:noFill/>
          <a:ln/>
        </p:spPr>
        <p:txBody>
          <a:bodyPr wrap="none" lIns="0" tIns="0" rIns="0" bIns="0" rtlCol="0" anchor="t">
            <a:spAutoFit/>
          </a:bodyPr>
          <a:lstStyle/>
          <a:p>
            <a:pPr marL="0" indent="0" algn="l">
              <a:lnSpc>
                <a:spcPts val="1000"/>
              </a:lnSpc>
              <a:buNone/>
            </a:pPr>
            <a:r>
              <a:rPr lang="en-US" sz="990" b="1" dirty="0">
                <a:solidFill>
                  <a:srgbClr val="2C3E50"/>
                </a:solidFill>
              </a:rPr>
              <a:t>Admin Needs to Plan</a:t>
            </a:r>
            <a:endParaRPr lang="en-US" sz="990" dirty="0"/>
          </a:p>
        </p:txBody>
      </p:sp>
      <p:sp>
        <p:nvSpPr>
          <p:cNvPr id="42" name="Text 17">
            <a:extLst>
              <a:ext uri="{FF2B5EF4-FFF2-40B4-BE49-F238E27FC236}">
                <a16:creationId xmlns:a16="http://schemas.microsoft.com/office/drawing/2014/main" id="{059FAA56-FB55-90D3-0A48-F538ED957637}"/>
              </a:ext>
            </a:extLst>
          </p:cNvPr>
          <p:cNvSpPr/>
          <p:nvPr/>
        </p:nvSpPr>
        <p:spPr>
          <a:xfrm>
            <a:off x="5214938" y="1633184"/>
            <a:ext cx="1484381" cy="116379"/>
          </a:xfrm>
          <a:prstGeom prst="rect">
            <a:avLst/>
          </a:prstGeom>
          <a:noFill/>
          <a:ln/>
        </p:spPr>
        <p:txBody>
          <a:bodyPr wrap="none" lIns="0" tIns="0" rIns="0" bIns="0" rtlCol="0" anchor="t">
            <a:spAutoFit/>
          </a:bodyPr>
          <a:lstStyle/>
          <a:p>
            <a:pPr marL="0" indent="0" algn="l">
              <a:lnSpc>
                <a:spcPts val="900"/>
              </a:lnSpc>
              <a:buNone/>
            </a:pPr>
            <a:r>
              <a:rPr lang="en-US" sz="880" dirty="0">
                <a:solidFill>
                  <a:srgbClr val="7F8C8D"/>
                </a:solidFill>
              </a:rPr>
              <a:t>Asks Salesperson what's needed</a:t>
            </a:r>
            <a:endParaRPr lang="en-US" sz="880" dirty="0"/>
          </a:p>
        </p:txBody>
      </p:sp>
      <p:sp>
        <p:nvSpPr>
          <p:cNvPr id="43" name="Text 18">
            <a:extLst>
              <a:ext uri="{FF2B5EF4-FFF2-40B4-BE49-F238E27FC236}">
                <a16:creationId xmlns:a16="http://schemas.microsoft.com/office/drawing/2014/main" id="{23659192-4A72-17D8-A6F4-E4F6FCA11EC3}"/>
              </a:ext>
            </a:extLst>
          </p:cNvPr>
          <p:cNvSpPr/>
          <p:nvPr/>
        </p:nvSpPr>
        <p:spPr>
          <a:xfrm>
            <a:off x="5214938" y="1781417"/>
            <a:ext cx="902491" cy="110479"/>
          </a:xfrm>
          <a:prstGeom prst="rect">
            <a:avLst/>
          </a:prstGeom>
          <a:noFill/>
          <a:ln/>
        </p:spPr>
        <p:txBody>
          <a:bodyPr wrap="none" lIns="0" tIns="0" rIns="0" bIns="0" rtlCol="0" anchor="t">
            <a:spAutoFit/>
          </a:bodyPr>
          <a:lstStyle/>
          <a:p>
            <a:pPr marL="0" indent="0" algn="l">
              <a:lnSpc>
                <a:spcPts val="900"/>
              </a:lnSpc>
              <a:buNone/>
            </a:pPr>
            <a:r>
              <a:rPr lang="en-US" sz="730" b="1" dirty="0">
                <a:solidFill>
                  <a:srgbClr val="B03A2E"/>
                </a:solidFill>
              </a:rPr>
              <a:t>⚠️Incomplete capture </a:t>
            </a:r>
            <a:endParaRPr lang="en-US" sz="730" dirty="0"/>
          </a:p>
        </p:txBody>
      </p:sp>
      <p:sp>
        <p:nvSpPr>
          <p:cNvPr id="44" name="Text 21">
            <a:extLst>
              <a:ext uri="{FF2B5EF4-FFF2-40B4-BE49-F238E27FC236}">
                <a16:creationId xmlns:a16="http://schemas.microsoft.com/office/drawing/2014/main" id="{D2E95F82-0BF4-BD9B-CD45-A10A0C9EB993}"/>
              </a:ext>
            </a:extLst>
          </p:cNvPr>
          <p:cNvSpPr/>
          <p:nvPr/>
        </p:nvSpPr>
        <p:spPr>
          <a:xfrm>
            <a:off x="4750594" y="2301125"/>
            <a:ext cx="357188" cy="357188"/>
          </a:xfrm>
          <a:prstGeom prst="rect">
            <a:avLst/>
          </a:prstGeom>
          <a:noFill/>
          <a:ln/>
        </p:spPr>
        <p:txBody>
          <a:bodyPr wrap="square" lIns="0" tIns="0" rIns="0" bIns="0" rtlCol="0" anchor="ctr">
            <a:spAutoFit/>
          </a:bodyPr>
          <a:lstStyle/>
          <a:p>
            <a:pPr marL="0" indent="0" algn="ctr">
              <a:lnSpc>
                <a:spcPts val="1400"/>
              </a:lnSpc>
              <a:buNone/>
            </a:pPr>
            <a:r>
              <a:rPr lang="en-US" sz="987" b="1" dirty="0">
                <a:solidFill>
                  <a:srgbClr val="FFFFFF"/>
                </a:solidFill>
              </a:rPr>
              <a:t>3</a:t>
            </a:r>
            <a:endParaRPr lang="en-US" sz="987" dirty="0"/>
          </a:p>
        </p:txBody>
      </p:sp>
      <p:sp>
        <p:nvSpPr>
          <p:cNvPr id="45" name="Text 22">
            <a:extLst>
              <a:ext uri="{FF2B5EF4-FFF2-40B4-BE49-F238E27FC236}">
                <a16:creationId xmlns:a16="http://schemas.microsoft.com/office/drawing/2014/main" id="{E8EA698B-102E-932F-E840-8CD08DED12B4}"/>
              </a:ext>
            </a:extLst>
          </p:cNvPr>
          <p:cNvSpPr/>
          <p:nvPr/>
        </p:nvSpPr>
        <p:spPr>
          <a:xfrm>
            <a:off x="5214938" y="2258262"/>
            <a:ext cx="1384995" cy="129716"/>
          </a:xfrm>
          <a:prstGeom prst="rect">
            <a:avLst/>
          </a:prstGeom>
          <a:noFill/>
          <a:ln/>
        </p:spPr>
        <p:txBody>
          <a:bodyPr wrap="none" lIns="0" tIns="0" rIns="0" bIns="0" rtlCol="0" anchor="t">
            <a:spAutoFit/>
          </a:bodyPr>
          <a:lstStyle/>
          <a:p>
            <a:pPr marL="0" indent="0" algn="l">
              <a:lnSpc>
                <a:spcPts val="1000"/>
              </a:lnSpc>
              <a:buNone/>
            </a:pPr>
            <a:r>
              <a:rPr lang="en-US" sz="990" b="1" dirty="0">
                <a:solidFill>
                  <a:srgbClr val="2C3E50"/>
                </a:solidFill>
              </a:rPr>
              <a:t>Driver/Undertaker Arrives</a:t>
            </a:r>
            <a:endParaRPr lang="en-US" sz="990" dirty="0"/>
          </a:p>
        </p:txBody>
      </p:sp>
      <p:sp>
        <p:nvSpPr>
          <p:cNvPr id="46" name="Text 23">
            <a:extLst>
              <a:ext uri="{FF2B5EF4-FFF2-40B4-BE49-F238E27FC236}">
                <a16:creationId xmlns:a16="http://schemas.microsoft.com/office/drawing/2014/main" id="{752F7AC3-EA2E-8BB1-7A0D-C55A381A0C17}"/>
              </a:ext>
            </a:extLst>
          </p:cNvPr>
          <p:cNvSpPr/>
          <p:nvPr/>
        </p:nvSpPr>
        <p:spPr>
          <a:xfrm>
            <a:off x="5214938" y="2426140"/>
            <a:ext cx="1514838" cy="116379"/>
          </a:xfrm>
          <a:prstGeom prst="rect">
            <a:avLst/>
          </a:prstGeom>
          <a:noFill/>
          <a:ln/>
        </p:spPr>
        <p:txBody>
          <a:bodyPr wrap="none" lIns="0" tIns="0" rIns="0" bIns="0" rtlCol="0" anchor="t">
            <a:spAutoFit/>
          </a:bodyPr>
          <a:lstStyle/>
          <a:p>
            <a:pPr marL="0" indent="0" algn="l">
              <a:lnSpc>
                <a:spcPts val="900"/>
              </a:lnSpc>
              <a:buNone/>
            </a:pPr>
            <a:r>
              <a:rPr lang="en-US" sz="880" dirty="0">
                <a:solidFill>
                  <a:srgbClr val="7F8C8D"/>
                </a:solidFill>
              </a:rPr>
              <a:t>Shows up unprepared for service</a:t>
            </a:r>
            <a:endParaRPr lang="en-US" sz="880" dirty="0"/>
          </a:p>
        </p:txBody>
      </p:sp>
      <p:sp>
        <p:nvSpPr>
          <p:cNvPr id="47" name="Text 24">
            <a:extLst>
              <a:ext uri="{FF2B5EF4-FFF2-40B4-BE49-F238E27FC236}">
                <a16:creationId xmlns:a16="http://schemas.microsoft.com/office/drawing/2014/main" id="{EDC7CDBB-F0AD-E3C9-03EF-8B81C168E1EC}"/>
              </a:ext>
            </a:extLst>
          </p:cNvPr>
          <p:cNvSpPr/>
          <p:nvPr/>
        </p:nvSpPr>
        <p:spPr>
          <a:xfrm>
            <a:off x="5214938" y="2574373"/>
            <a:ext cx="1671933" cy="110479"/>
          </a:xfrm>
          <a:prstGeom prst="rect">
            <a:avLst/>
          </a:prstGeom>
          <a:noFill/>
          <a:ln/>
        </p:spPr>
        <p:txBody>
          <a:bodyPr wrap="none" lIns="0" tIns="0" rIns="0" bIns="0" rtlCol="0" anchor="t">
            <a:spAutoFit/>
          </a:bodyPr>
          <a:lstStyle/>
          <a:p>
            <a:pPr marL="0" indent="0" algn="l">
              <a:lnSpc>
                <a:spcPts val="900"/>
              </a:lnSpc>
              <a:buNone/>
            </a:pPr>
            <a:r>
              <a:rPr lang="en-US" sz="730" b="1" dirty="0">
                <a:solidFill>
                  <a:srgbClr val="B03A2E"/>
                </a:solidFill>
              </a:rPr>
              <a:t>⚠️ No flowers, crucifix, Insufficient helpers</a:t>
            </a:r>
            <a:endParaRPr lang="en-US" sz="730" dirty="0"/>
          </a:p>
        </p:txBody>
      </p:sp>
      <p:sp>
        <p:nvSpPr>
          <p:cNvPr id="48" name="Shape 26">
            <a:extLst>
              <a:ext uri="{FF2B5EF4-FFF2-40B4-BE49-F238E27FC236}">
                <a16:creationId xmlns:a16="http://schemas.microsoft.com/office/drawing/2014/main" id="{807A4D6D-7B19-F6DA-F21C-8AE2EC3B8E2B}"/>
              </a:ext>
            </a:extLst>
          </p:cNvPr>
          <p:cNvSpPr/>
          <p:nvPr/>
        </p:nvSpPr>
        <p:spPr>
          <a:xfrm>
            <a:off x="4786313" y="3040503"/>
            <a:ext cx="357188" cy="357188"/>
          </a:xfrm>
          <a:prstGeom prst="ellipse">
            <a:avLst/>
          </a:prstGeom>
          <a:solidFill>
            <a:srgbClr val="B03A2E"/>
          </a:solidFill>
          <a:ln/>
        </p:spPr>
        <p:txBody>
          <a:bodyPr anchor="ctr"/>
          <a:lstStyle/>
          <a:p>
            <a:pPr algn="ctr"/>
            <a:r>
              <a:rPr lang="en-ZA" dirty="0">
                <a:solidFill>
                  <a:schemeClr val="bg1"/>
                </a:solidFill>
              </a:rPr>
              <a:t>4</a:t>
            </a:r>
          </a:p>
        </p:txBody>
      </p:sp>
      <p:sp>
        <p:nvSpPr>
          <p:cNvPr id="49" name="Text 28">
            <a:extLst>
              <a:ext uri="{FF2B5EF4-FFF2-40B4-BE49-F238E27FC236}">
                <a16:creationId xmlns:a16="http://schemas.microsoft.com/office/drawing/2014/main" id="{93B6C2EC-0772-F3C8-D242-09A083F12A55}"/>
              </a:ext>
            </a:extLst>
          </p:cNvPr>
          <p:cNvSpPr/>
          <p:nvPr/>
        </p:nvSpPr>
        <p:spPr>
          <a:xfrm>
            <a:off x="5214938" y="3051218"/>
            <a:ext cx="1191032" cy="129716"/>
          </a:xfrm>
          <a:prstGeom prst="rect">
            <a:avLst/>
          </a:prstGeom>
          <a:noFill/>
          <a:ln/>
        </p:spPr>
        <p:txBody>
          <a:bodyPr wrap="none" lIns="0" tIns="0" rIns="0" bIns="0" rtlCol="0" anchor="t">
            <a:spAutoFit/>
          </a:bodyPr>
          <a:lstStyle/>
          <a:p>
            <a:pPr marL="0" indent="0" algn="l">
              <a:lnSpc>
                <a:spcPts val="1000"/>
              </a:lnSpc>
              <a:buNone/>
            </a:pPr>
            <a:r>
              <a:rPr lang="en-US" sz="990" b="1" dirty="0">
                <a:solidFill>
                  <a:srgbClr val="2C3E50"/>
                </a:solidFill>
              </a:rPr>
              <a:t>Family is Disappointed</a:t>
            </a:r>
            <a:endParaRPr lang="en-US" sz="990" dirty="0"/>
          </a:p>
        </p:txBody>
      </p:sp>
      <p:sp>
        <p:nvSpPr>
          <p:cNvPr id="50" name="Text 29">
            <a:extLst>
              <a:ext uri="{FF2B5EF4-FFF2-40B4-BE49-F238E27FC236}">
                <a16:creationId xmlns:a16="http://schemas.microsoft.com/office/drawing/2014/main" id="{D1792B3A-BDF0-CBFD-4703-143B96CA93B9}"/>
              </a:ext>
            </a:extLst>
          </p:cNvPr>
          <p:cNvSpPr/>
          <p:nvPr/>
        </p:nvSpPr>
        <p:spPr>
          <a:xfrm>
            <a:off x="5214938" y="3219097"/>
            <a:ext cx="1577355" cy="116379"/>
          </a:xfrm>
          <a:prstGeom prst="rect">
            <a:avLst/>
          </a:prstGeom>
          <a:noFill/>
          <a:ln/>
        </p:spPr>
        <p:txBody>
          <a:bodyPr wrap="none" lIns="0" tIns="0" rIns="0" bIns="0" rtlCol="0" anchor="t">
            <a:spAutoFit/>
          </a:bodyPr>
          <a:lstStyle/>
          <a:p>
            <a:pPr marL="0" indent="0" algn="l">
              <a:lnSpc>
                <a:spcPts val="900"/>
              </a:lnSpc>
              <a:buNone/>
            </a:pPr>
            <a:r>
              <a:rPr lang="en-US" sz="880" dirty="0">
                <a:solidFill>
                  <a:srgbClr val="7F8C8D"/>
                </a:solidFill>
              </a:rPr>
              <a:t>Service doesn't meet expectations</a:t>
            </a:r>
            <a:endParaRPr lang="en-US" sz="880" dirty="0"/>
          </a:p>
        </p:txBody>
      </p:sp>
      <p:sp>
        <p:nvSpPr>
          <p:cNvPr id="51" name="Text 30">
            <a:extLst>
              <a:ext uri="{FF2B5EF4-FFF2-40B4-BE49-F238E27FC236}">
                <a16:creationId xmlns:a16="http://schemas.microsoft.com/office/drawing/2014/main" id="{2B0BD34B-FC54-2E1C-E09C-39D59550E6F3}"/>
              </a:ext>
            </a:extLst>
          </p:cNvPr>
          <p:cNvSpPr/>
          <p:nvPr/>
        </p:nvSpPr>
        <p:spPr>
          <a:xfrm>
            <a:off x="5214938" y="3367329"/>
            <a:ext cx="910506" cy="110479"/>
          </a:xfrm>
          <a:prstGeom prst="rect">
            <a:avLst/>
          </a:prstGeom>
          <a:noFill/>
          <a:ln/>
        </p:spPr>
        <p:txBody>
          <a:bodyPr wrap="none" lIns="0" tIns="0" rIns="0" bIns="0" rtlCol="0" anchor="t">
            <a:spAutoFit/>
          </a:bodyPr>
          <a:lstStyle/>
          <a:p>
            <a:pPr marL="0" indent="0" algn="l">
              <a:lnSpc>
                <a:spcPts val="900"/>
              </a:lnSpc>
              <a:buNone/>
            </a:pPr>
            <a:r>
              <a:rPr lang="en-US" sz="730" b="1" dirty="0">
                <a:solidFill>
                  <a:srgbClr val="B03A2E"/>
                </a:solidFill>
              </a:rPr>
              <a:t>⚠️ Reputation damage</a:t>
            </a:r>
            <a:endParaRPr lang="en-US" sz="730" dirty="0"/>
          </a:p>
        </p:txBody>
      </p:sp>
      <p:sp>
        <p:nvSpPr>
          <p:cNvPr id="55" name="Shape 14">
            <a:extLst>
              <a:ext uri="{FF2B5EF4-FFF2-40B4-BE49-F238E27FC236}">
                <a16:creationId xmlns:a16="http://schemas.microsoft.com/office/drawing/2014/main" id="{E09F0904-E372-67B6-3F5E-065E1A3D8D6B}"/>
              </a:ext>
            </a:extLst>
          </p:cNvPr>
          <p:cNvSpPr/>
          <p:nvPr/>
        </p:nvSpPr>
        <p:spPr>
          <a:xfrm>
            <a:off x="4750594" y="2221064"/>
            <a:ext cx="357188" cy="357188"/>
          </a:xfrm>
          <a:prstGeom prst="ellipse">
            <a:avLst/>
          </a:prstGeom>
          <a:solidFill>
            <a:srgbClr val="B03A2E"/>
          </a:solidFill>
          <a:ln/>
        </p:spPr>
        <p:txBody>
          <a:bodyPr anchor="ctr"/>
          <a:lstStyle/>
          <a:p>
            <a:pPr algn="ctr"/>
            <a:r>
              <a:rPr lang="en-ZA" dirty="0">
                <a:solidFill>
                  <a:schemeClr val="bg1"/>
                </a:solidFill>
              </a:rPr>
              <a:t>3</a:t>
            </a:r>
          </a:p>
        </p:txBody>
      </p:sp>
      <p:sp>
        <p:nvSpPr>
          <p:cNvPr id="57" name="TextBox 56">
            <a:extLst>
              <a:ext uri="{FF2B5EF4-FFF2-40B4-BE49-F238E27FC236}">
                <a16:creationId xmlns:a16="http://schemas.microsoft.com/office/drawing/2014/main" id="{0D622F7F-6CDB-35BF-6CF8-A0F796DD2351}"/>
              </a:ext>
            </a:extLst>
          </p:cNvPr>
          <p:cNvSpPr txBox="1"/>
          <p:nvPr/>
        </p:nvSpPr>
        <p:spPr>
          <a:xfrm>
            <a:off x="5143501" y="802066"/>
            <a:ext cx="4629150" cy="207749"/>
          </a:xfrm>
          <a:prstGeom prst="rect">
            <a:avLst/>
          </a:prstGeom>
          <a:noFill/>
        </p:spPr>
        <p:txBody>
          <a:bodyPr wrap="square">
            <a:spAutoFit/>
          </a:bodyPr>
          <a:lstStyle/>
          <a:p>
            <a:pPr marL="0" indent="0" algn="l">
              <a:lnSpc>
                <a:spcPts val="900"/>
              </a:lnSpc>
              <a:buNone/>
            </a:pPr>
            <a:r>
              <a:rPr lang="en-US" sz="800" dirty="0">
                <a:solidFill>
                  <a:srgbClr val="7F8C8D"/>
                </a:solidFill>
              </a:rPr>
              <a:t>Takes requests (flowers, crucifix, logistic times )</a:t>
            </a:r>
            <a:endParaRPr lang="en-US" sz="800" dirty="0"/>
          </a:p>
        </p:txBody>
      </p:sp>
      <p:sp>
        <p:nvSpPr>
          <p:cNvPr id="59" name="TextBox 58">
            <a:extLst>
              <a:ext uri="{FF2B5EF4-FFF2-40B4-BE49-F238E27FC236}">
                <a16:creationId xmlns:a16="http://schemas.microsoft.com/office/drawing/2014/main" id="{E844BA71-A53A-8CAD-437F-FBBE16216210}"/>
              </a:ext>
            </a:extLst>
          </p:cNvPr>
          <p:cNvSpPr txBox="1"/>
          <p:nvPr/>
        </p:nvSpPr>
        <p:spPr>
          <a:xfrm>
            <a:off x="4408594" y="1223853"/>
            <a:ext cx="4914000" cy="287899"/>
          </a:xfrm>
          <a:prstGeom prst="rect">
            <a:avLst/>
          </a:prstGeom>
          <a:noFill/>
        </p:spPr>
        <p:txBody>
          <a:bodyPr wrap="square">
            <a:spAutoFit/>
          </a:bodyPr>
          <a:lstStyle/>
          <a:p>
            <a:pPr marL="0" indent="0" algn="ctr">
              <a:lnSpc>
                <a:spcPts val="1400"/>
              </a:lnSpc>
              <a:buNone/>
            </a:pPr>
            <a:r>
              <a:rPr lang="en-US" sz="1800" dirty="0">
                <a:solidFill>
                  <a:srgbClr val="D4AF37"/>
                </a:solidFill>
              </a:rPr>
              <a:t>↓</a:t>
            </a:r>
            <a:endParaRPr lang="en-US" sz="1800" dirty="0"/>
          </a:p>
        </p:txBody>
      </p:sp>
      <p:sp>
        <p:nvSpPr>
          <p:cNvPr id="61" name="TextBox 60">
            <a:extLst>
              <a:ext uri="{FF2B5EF4-FFF2-40B4-BE49-F238E27FC236}">
                <a16:creationId xmlns:a16="http://schemas.microsoft.com/office/drawing/2014/main" id="{285C798B-E4AD-C57E-C584-8C9BCB6CF278}"/>
              </a:ext>
            </a:extLst>
          </p:cNvPr>
          <p:cNvSpPr txBox="1"/>
          <p:nvPr/>
        </p:nvSpPr>
        <p:spPr>
          <a:xfrm>
            <a:off x="4418441" y="1922449"/>
            <a:ext cx="4914000" cy="287899"/>
          </a:xfrm>
          <a:prstGeom prst="rect">
            <a:avLst/>
          </a:prstGeom>
          <a:noFill/>
        </p:spPr>
        <p:txBody>
          <a:bodyPr wrap="square">
            <a:spAutoFit/>
          </a:bodyPr>
          <a:lstStyle/>
          <a:p>
            <a:pPr marL="0" indent="0" algn="ctr">
              <a:lnSpc>
                <a:spcPts val="1400"/>
              </a:lnSpc>
              <a:buNone/>
            </a:pPr>
            <a:r>
              <a:rPr lang="en-US" sz="1800" dirty="0">
                <a:solidFill>
                  <a:srgbClr val="D4AF37"/>
                </a:solidFill>
              </a:rPr>
              <a:t>↓</a:t>
            </a:r>
            <a:endParaRPr lang="en-US" sz="1800" dirty="0"/>
          </a:p>
        </p:txBody>
      </p:sp>
      <p:sp>
        <p:nvSpPr>
          <p:cNvPr id="63" name="TextBox 62">
            <a:extLst>
              <a:ext uri="{FF2B5EF4-FFF2-40B4-BE49-F238E27FC236}">
                <a16:creationId xmlns:a16="http://schemas.microsoft.com/office/drawing/2014/main" id="{8C17E212-44E9-E34A-1DF4-D8CA65276397}"/>
              </a:ext>
            </a:extLst>
          </p:cNvPr>
          <p:cNvSpPr txBox="1"/>
          <p:nvPr/>
        </p:nvSpPr>
        <p:spPr>
          <a:xfrm>
            <a:off x="4408594" y="2735605"/>
            <a:ext cx="4914000" cy="287899"/>
          </a:xfrm>
          <a:prstGeom prst="rect">
            <a:avLst/>
          </a:prstGeom>
          <a:noFill/>
        </p:spPr>
        <p:txBody>
          <a:bodyPr wrap="square">
            <a:spAutoFit/>
          </a:bodyPr>
          <a:lstStyle/>
          <a:p>
            <a:pPr marL="0" indent="0" algn="ctr">
              <a:lnSpc>
                <a:spcPts val="1400"/>
              </a:lnSpc>
              <a:buNone/>
            </a:pPr>
            <a:r>
              <a:rPr lang="en-US" sz="1800" dirty="0">
                <a:solidFill>
                  <a:srgbClr val="D4AF37"/>
                </a:solidFill>
              </a:rPr>
              <a:t>↓</a:t>
            </a:r>
            <a:endParaRPr lang="en-US" sz="1800" dirty="0"/>
          </a:p>
        </p:txBody>
      </p:sp>
    </p:spTree>
    <p:extLst>
      <p:ext uri="{BB962C8B-B14F-4D97-AF65-F5344CB8AC3E}">
        <p14:creationId xmlns:p14="http://schemas.microsoft.com/office/powerpoint/2010/main" val="28749181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210</TotalTime>
  <Words>2172</Words>
  <Application>Microsoft Office PowerPoint</Application>
  <PresentationFormat>On-screen Show (16:9)</PresentationFormat>
  <Paragraphs>293</Paragraphs>
  <Slides>21</Slides>
  <Notes>20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21</vt:i4>
      </vt:variant>
    </vt:vector>
  </HeadingPairs>
  <TitlesOfParts>
    <vt:vector size="23" baseType="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Thusanang Info K</cp:lastModifiedBy>
  <cp:revision>3</cp:revision>
  <dcterms:created xsi:type="dcterms:W3CDTF">2026-01-23T03:38:13Z</dcterms:created>
  <dcterms:modified xsi:type="dcterms:W3CDTF">2026-01-23T11:29:40Z</dcterms:modified>
</cp:coreProperties>
</file>